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5"/>
  </p:sldMasterIdLst>
  <p:notesMasterIdLst>
    <p:notesMasterId r:id="rId11"/>
  </p:notesMasterIdLst>
  <p:sldIdLst>
    <p:sldId id="256" r:id="rId6"/>
    <p:sldId id="257" r:id="rId7"/>
    <p:sldId id="265" r:id="rId8"/>
    <p:sldId id="264" r:id="rId9"/>
    <p:sldId id="266" r:id="rId10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846BE0C-E480-DEF3-15CF-F42D13946D64}" name="Chris Lancaster" initials="" userId="S::chris@rdconsulting.com.au::40bb3363-0228-479b-b84c-b191325dc103" providerId="AD"/>
  <p188:author id="{C2977D32-FF57-0535-11D0-339E1248D164}" name="O'Connor, Jodi" initials="OJ" userId="S::Jodi.O'Connor@industry.gov.au::f86582cf-393b-4864-8734-6a0aa3f076e9" providerId="AD"/>
  <p188:author id="{F6699973-C26C-5F0D-2F6D-D8FFDE8D6100}" name="Kennedy, Trudy" initials="KT" userId="S::Trudy.Kennedy@industry.gov.au::e73804af-2f4b-4388-ab95-5e81256a4b7b" providerId="AD"/>
  <p188:author id="{7EC6D976-72CB-9332-ECAF-D91AD9E87EE9}" name="Nicole Sergi" initials="NS" userId="S::nicole.sergi@rdconsulting.com.au::d6e7894e-9a0f-43cd-8606-01600d81670c" providerId="AD"/>
  <p188:author id="{4D39838B-DC44-F6A8-D66F-A12DA37DD7BC}" name="Maddie Power" initials="MP" userId="S::maddie@rdconsulting.com.au::752cb862-7998-4e4f-9f29-543b88356fdf" providerId="AD"/>
  <p188:author id="{BE5ED690-7C79-F242-3FD3-FFE76863F3C8}" name="Crimmins, Emily" initials="CE" userId="S::Emily.Crimmins@industry.gov.au::39e4221c-8c47-4eb2-92ff-db8364caf7e6" providerId="AD"/>
  <p188:author id="{EEEC83CE-CCC7-6CDD-04FF-D36DCB87D3C5}" name="Auchettl, Helene" initials="HA" userId="S::Helene.Auchettl@industry.gov.au::843606f8-f7af-4b86-be65-36c89aaf226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3167"/>
    <a:srgbClr val="E6E6E6"/>
    <a:srgbClr val="EF53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65"/>
    <p:restoredTop sz="94694"/>
  </p:normalViewPr>
  <p:slideViewPr>
    <p:cSldViewPr snapToGrid="0">
      <p:cViewPr varScale="1">
        <p:scale>
          <a:sx n="111" d="100"/>
          <a:sy n="111" d="100"/>
        </p:scale>
        <p:origin x="102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08BA3A-9142-4452-8B2B-36927FC5C36F}" type="datetimeFigureOut">
              <a:rPr lang="en-AU" smtClean="0"/>
              <a:t>30/05/2024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074045-E3A5-4B95-BD30-D8B2B8D887D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90625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074045-E3A5-4B95-BD30-D8B2B8D887D5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202983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6CB5D14-4E72-4D9F-6E65-28000C56DCC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61843" y="-34787"/>
            <a:ext cx="12315685" cy="6927573"/>
          </a:xfrm>
          <a:prstGeom prst="rect">
            <a:avLst/>
          </a:prstGeom>
        </p:spPr>
      </p:pic>
      <p:pic>
        <p:nvPicPr>
          <p:cNvPr id="10" name="Picture 9" descr="A black and white logo&#10;&#10;Description automatically generated">
            <a:extLst>
              <a:ext uri="{FF2B5EF4-FFF2-40B4-BE49-F238E27FC236}">
                <a16:creationId xmlns:a16="http://schemas.microsoft.com/office/drawing/2014/main" id="{2DDA16A4-433F-87D8-BE90-4BACB0FA712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97" y="568738"/>
            <a:ext cx="5219700" cy="71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red flag with a white background&#10;&#10;Description automatically generated">
            <a:extLst>
              <a:ext uri="{FF2B5EF4-FFF2-40B4-BE49-F238E27FC236}">
                <a16:creationId xmlns:a16="http://schemas.microsoft.com/office/drawing/2014/main" id="{CEB906DC-9272-6371-FF03-CC0EAB19033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762" y="-54429"/>
            <a:ext cx="12385524" cy="6966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red flag with a white background&#10;&#10;Description automatically generated">
            <a:extLst>
              <a:ext uri="{FF2B5EF4-FFF2-40B4-BE49-F238E27FC236}">
                <a16:creationId xmlns:a16="http://schemas.microsoft.com/office/drawing/2014/main" id="{4CB8B8B2-6073-415B-A809-3528851FF5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762" y="-54429"/>
            <a:ext cx="12385524" cy="69668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411853"/>
            <a:ext cx="10515600" cy="712994"/>
          </a:xfrm>
        </p:spPr>
        <p:txBody>
          <a:bodyPr anchor="b">
            <a:normAutofit/>
          </a:bodyPr>
          <a:lstStyle>
            <a:lvl1pPr>
              <a:defRPr sz="3000">
                <a:solidFill>
                  <a:srgbClr val="EF5352"/>
                </a:solidFill>
                <a:latin typeface="Public Sans" pitchFamily="2" charset="77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1490318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000" b="0">
                <a:solidFill>
                  <a:schemeClr val="tx1"/>
                </a:solidFill>
                <a:latin typeface="Public Sans" pitchFamily="2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30EA680-D336-4FF7-8B7A-9848BB0A1C32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DABD6B4-FA50-330D-FF8C-232B3312D9B4}"/>
              </a:ext>
            </a:extLst>
          </p:cNvPr>
          <p:cNvCxnSpPr>
            <a:cxnSpLocks/>
          </p:cNvCxnSpPr>
          <p:nvPr userDrawn="1"/>
        </p:nvCxnSpPr>
        <p:spPr>
          <a:xfrm>
            <a:off x="831850" y="1104969"/>
            <a:ext cx="11456912" cy="0"/>
          </a:xfrm>
          <a:prstGeom prst="line">
            <a:avLst/>
          </a:prstGeom>
          <a:ln>
            <a:solidFill>
              <a:srgbClr val="EF535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onsult.industry.gov.au/critical-technologies-challenge-program-contacts-directory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business.gov.au/grants-and-programs/critical-technologies-challenge-progra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000485" y="1600200"/>
            <a:ext cx="9144000" cy="2387600"/>
          </a:xfrm>
        </p:spPr>
        <p:txBody>
          <a:bodyPr>
            <a:normAutofit/>
          </a:bodyPr>
          <a:lstStyle/>
          <a:p>
            <a:pPr algn="l"/>
            <a:r>
              <a:rPr lang="en-GB" sz="4000">
                <a:solidFill>
                  <a:schemeClr val="bg1"/>
                </a:solidFill>
                <a:latin typeface="Public Sans" pitchFamily="2" charset="77"/>
              </a:rPr>
              <a:t>Critical Technologies </a:t>
            </a:r>
            <a:br>
              <a:rPr lang="en-GB" sz="4000">
                <a:solidFill>
                  <a:schemeClr val="bg1"/>
                </a:solidFill>
                <a:latin typeface="Public Sans" pitchFamily="2" charset="77"/>
              </a:rPr>
            </a:br>
            <a:r>
              <a:rPr lang="en-GB" sz="4000">
                <a:solidFill>
                  <a:schemeClr val="bg1"/>
                </a:solidFill>
                <a:latin typeface="Public Sans" pitchFamily="2" charset="77"/>
              </a:rPr>
              <a:t>Challenge Program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00485" y="3429000"/>
            <a:ext cx="9144000" cy="165576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>
                <a:solidFill>
                  <a:srgbClr val="EF5352"/>
                </a:solidFill>
                <a:latin typeface="Public Sans ExtraLight" pitchFamily="2" charset="77"/>
              </a:rPr>
              <a:t>Applications now open 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97920C-0D1B-C495-AD80-50AC09D91C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486594"/>
            <a:ext cx="6995414" cy="3226970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285750">
              <a:lnSpc>
                <a:spcPct val="100000"/>
              </a:lnSpc>
              <a:buClr>
                <a:srgbClr val="6F3167"/>
              </a:buClr>
              <a:buFont typeface="Arial" panose="020B0604020202020204" pitchFamily="34" charset="0"/>
              <a:buChar char="•"/>
            </a:pPr>
            <a:r>
              <a:rPr lang="en-AU" sz="1800" dirty="0">
                <a:latin typeface="Public Sans" pitchFamily="2" charset="77"/>
                <a:ea typeface="+mn-lt"/>
                <a:cs typeface="+mn-lt"/>
              </a:rPr>
              <a:t>The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>
                <a:latin typeface="Public Sans" pitchFamily="2" charset="77"/>
              </a:rPr>
              <a:t>Australian Government has launched the </a:t>
            </a:r>
            <a:r>
              <a:rPr lang="en-US" sz="1800" b="1" dirty="0">
                <a:solidFill>
                  <a:srgbClr val="6F3167"/>
                </a:solidFill>
                <a:latin typeface="Public Sans" pitchFamily="2" charset="77"/>
              </a:rPr>
              <a:t>Critical Technologies Challenge Program</a:t>
            </a:r>
            <a:r>
              <a:rPr lang="en-GB" sz="1800" dirty="0">
                <a:latin typeface="Public Sans" pitchFamily="2" charset="77"/>
                <a:ea typeface="+mn-lt"/>
                <a:cs typeface="+mn-lt"/>
              </a:rPr>
              <a:t>.</a:t>
            </a:r>
            <a:endParaRPr lang="en-US" sz="1800" b="1" dirty="0">
              <a:latin typeface="Public Sans" pitchFamily="2" charset="77"/>
            </a:endParaRPr>
          </a:p>
          <a:p>
            <a:pPr marL="342900" indent="-285750">
              <a:lnSpc>
                <a:spcPct val="100000"/>
              </a:lnSpc>
              <a:buClr>
                <a:srgbClr val="6F3167"/>
              </a:buClr>
              <a:buFont typeface="Arial" panose="020B0604020202020204" pitchFamily="34" charset="0"/>
              <a:buChar char="•"/>
            </a:pPr>
            <a:r>
              <a:rPr lang="en-AU" sz="1800" dirty="0">
                <a:latin typeface="Public Sans" pitchFamily="2" charset="77"/>
                <a:ea typeface="+mn-lt"/>
                <a:cs typeface="+mn-lt"/>
              </a:rPr>
              <a:t>The program tasks applicants to solve some of Australia’s most significant challenges using </a:t>
            </a:r>
            <a:r>
              <a:rPr lang="en-AU" sz="1800" b="1" dirty="0">
                <a:latin typeface="Public Sans" pitchFamily="2" charset="77"/>
                <a:ea typeface="+mn-lt"/>
                <a:cs typeface="+mn-lt"/>
              </a:rPr>
              <a:t>quantum technology</a:t>
            </a:r>
            <a:r>
              <a:rPr lang="en-AU" sz="1800" b="1" dirty="0">
                <a:ea typeface="+mn-lt"/>
                <a:cs typeface="+mn-lt"/>
              </a:rPr>
              <a:t>.</a:t>
            </a:r>
            <a:r>
              <a:rPr lang="en-AU" sz="1800" dirty="0">
                <a:latin typeface="Public Sans" pitchFamily="2" charset="77"/>
                <a:ea typeface="+mn-lt"/>
                <a:cs typeface="+mn-lt"/>
              </a:rPr>
              <a:t> </a:t>
            </a:r>
          </a:p>
          <a:p>
            <a:pPr marL="342900" indent="-285750">
              <a:lnSpc>
                <a:spcPct val="100000"/>
              </a:lnSpc>
              <a:buClr>
                <a:srgbClr val="6F3167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latin typeface="Public Sans" pitchFamily="2" charset="77"/>
                <a:ea typeface="+mn-lt"/>
                <a:cs typeface="+mn-lt"/>
              </a:rPr>
              <a:t>The program is split into two funding rounds. 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7DAA64A-2628-5A98-D03C-D1C8001AF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49678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30EA680-D336-4FF7-8B7A-9848BB0A1C32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AC7D41D-A45C-852A-D087-5699B65D3A86}"/>
              </a:ext>
            </a:extLst>
          </p:cNvPr>
          <p:cNvSpPr txBox="1">
            <a:spLocks/>
          </p:cNvSpPr>
          <p:nvPr/>
        </p:nvSpPr>
        <p:spPr>
          <a:xfrm>
            <a:off x="775656" y="6513773"/>
            <a:ext cx="1364643" cy="2084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300" b="1" dirty="0">
                <a:solidFill>
                  <a:schemeClr val="tx1"/>
                </a:solidFill>
              </a:rPr>
              <a:t>industry</a:t>
            </a:r>
            <a:r>
              <a:rPr lang="en-US" sz="1300" dirty="0">
                <a:solidFill>
                  <a:schemeClr val="tx1"/>
                </a:solidFill>
              </a:rPr>
              <a:t>.gov.au</a:t>
            </a:r>
            <a:endParaRPr lang="en-AU" sz="1300" dirty="0">
              <a:solidFill>
                <a:schemeClr val="tx1"/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1C84FDA-E430-4FDC-5ED9-1AE742D077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 flipH="1">
            <a:off x="796519" y="6542241"/>
            <a:ext cx="3155" cy="180000"/>
          </a:xfrm>
          <a:prstGeom prst="line">
            <a:avLst/>
          </a:prstGeom>
          <a:ln w="28575">
            <a:solidFill>
              <a:srgbClr val="6F31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BBCDE421-68B5-92EE-0749-6E25B7F46527}"/>
              </a:ext>
            </a:extLst>
          </p:cNvPr>
          <p:cNvSpPr/>
          <p:nvPr/>
        </p:nvSpPr>
        <p:spPr>
          <a:xfrm rot="21420475">
            <a:off x="1003292" y="3726583"/>
            <a:ext cx="5564638" cy="180887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76797" dist="31215" dir="18900000" algn="bl" rotWithShape="0">
              <a:prstClr val="black">
                <a:alpha val="23362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51983FE-9FDD-76B9-87B7-12FEE2E5052D}"/>
              </a:ext>
            </a:extLst>
          </p:cNvPr>
          <p:cNvSpPr txBox="1"/>
          <p:nvPr/>
        </p:nvSpPr>
        <p:spPr>
          <a:xfrm>
            <a:off x="1181381" y="4169353"/>
            <a:ext cx="520846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">
              <a:lnSpc>
                <a:spcPct val="100000"/>
              </a:lnSpc>
              <a:buClr>
                <a:srgbClr val="6F3167"/>
              </a:buClr>
            </a:pPr>
            <a:r>
              <a:rPr lang="en-AU" sz="1800" b="1" dirty="0">
                <a:solidFill>
                  <a:srgbClr val="6F3167"/>
                </a:solidFill>
                <a:latin typeface="Public Sans" pitchFamily="2" charset="77"/>
                <a:ea typeface="+mn-lt"/>
                <a:cs typeface="+mn-lt"/>
              </a:rPr>
              <a:t>Your quantum solutions could lead to increased commercialisation opportunities, both in Australia and abroad. </a:t>
            </a:r>
            <a:endParaRPr lang="en-US" sz="1800" b="1" dirty="0">
              <a:solidFill>
                <a:srgbClr val="6F3167"/>
              </a:solidFill>
              <a:latin typeface="Public Sans" pitchFamily="2" charset="77"/>
              <a:ea typeface="+mn-lt"/>
              <a:cs typeface="+mn-l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B837F0-2169-BB0A-7B78-B5315A73268E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sz="3000" b="1" dirty="0">
                <a:solidFill>
                  <a:srgbClr val="6F3167"/>
                </a:solidFill>
              </a:rPr>
              <a:t>$36 MILLION </a:t>
            </a:r>
            <a:r>
              <a:rPr lang="en-US" sz="3000" dirty="0">
                <a:solidFill>
                  <a:srgbClr val="EF5352"/>
                </a:solidFill>
                <a:latin typeface="Public Sans" pitchFamily="2" charset="77"/>
                <a:ea typeface="+mj-lt"/>
                <a:cs typeface="+mj-lt"/>
              </a:rPr>
              <a:t>to solve Australia’s significant national </a:t>
            </a:r>
            <a:r>
              <a:rPr lang="en-US" sz="3000" b="1" dirty="0">
                <a:solidFill>
                  <a:srgbClr val="EF5352"/>
                </a:solidFill>
                <a:latin typeface="Public Sans" pitchFamily="2" charset="77"/>
                <a:ea typeface="+mj-lt"/>
                <a:cs typeface="+mj-lt"/>
              </a:rPr>
              <a:t>challenges </a:t>
            </a:r>
            <a:endParaRPr lang="en-US" sz="3000" b="1" dirty="0">
              <a:solidFill>
                <a:srgbClr val="EF5352"/>
              </a:solidFill>
              <a:latin typeface="Public Sans" pitchFamily="2" charset="77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5D9A88B-77D0-5336-22E7-C5FED4811C55}"/>
              </a:ext>
            </a:extLst>
          </p:cNvPr>
          <p:cNvGrpSpPr/>
          <p:nvPr/>
        </p:nvGrpSpPr>
        <p:grpSpPr>
          <a:xfrm>
            <a:off x="7563614" y="1247525"/>
            <a:ext cx="4736336" cy="4936503"/>
            <a:chOff x="7563614" y="1247525"/>
            <a:chExt cx="4736336" cy="4936503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D739A8C0-7D1F-15AF-C787-1D362C4AD872}"/>
                </a:ext>
              </a:extLst>
            </p:cNvPr>
            <p:cNvGrpSpPr/>
            <p:nvPr/>
          </p:nvGrpSpPr>
          <p:grpSpPr>
            <a:xfrm>
              <a:off x="7563614" y="1487891"/>
              <a:ext cx="4736336" cy="4696137"/>
              <a:chOff x="7563614" y="1218359"/>
              <a:chExt cx="4736336" cy="4696137"/>
            </a:xfrm>
          </p:grpSpPr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8289A103-EFA3-C2D1-7ACE-672E97508A9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r="16469"/>
              <a:stretch/>
            </p:blipFill>
            <p:spPr>
              <a:xfrm>
                <a:off x="8517519" y="1218359"/>
                <a:ext cx="3782431" cy="3497029"/>
              </a:xfrm>
              <a:prstGeom prst="rect">
                <a:avLst/>
              </a:prstGeom>
            </p:spPr>
          </p:pic>
          <p:sp>
            <p:nvSpPr>
              <p:cNvPr id="38" name="Isosceles Triangle 37">
                <a:extLst>
                  <a:ext uri="{FF2B5EF4-FFF2-40B4-BE49-F238E27FC236}">
                    <a16:creationId xmlns:a16="http://schemas.microsoft.com/office/drawing/2014/main" id="{D1509BE2-7AAD-590B-F06B-F06CC2E264D9}"/>
                  </a:ext>
                </a:extLst>
              </p:cNvPr>
              <p:cNvSpPr/>
              <p:nvPr/>
            </p:nvSpPr>
            <p:spPr>
              <a:xfrm rot="12122585">
                <a:off x="7563614" y="4105278"/>
                <a:ext cx="3626207" cy="1809218"/>
              </a:xfrm>
              <a:prstGeom prst="triangle">
                <a:avLst>
                  <a:gd name="adj" fmla="val 55200"/>
                </a:avLst>
              </a:prstGeom>
              <a:solidFill>
                <a:srgbClr val="E6E6E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 dirty="0"/>
              </a:p>
            </p:txBody>
          </p:sp>
        </p:grp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89D4C2A0-278A-DD80-4D32-8F9AE89A2521}"/>
                </a:ext>
              </a:extLst>
            </p:cNvPr>
            <p:cNvSpPr/>
            <p:nvPr/>
          </p:nvSpPr>
          <p:spPr>
            <a:xfrm>
              <a:off x="8259482" y="1247525"/>
              <a:ext cx="2392592" cy="3145799"/>
            </a:xfrm>
            <a:custGeom>
              <a:avLst/>
              <a:gdLst>
                <a:gd name="connsiteX0" fmla="*/ 0 w 2280745"/>
                <a:gd name="connsiteY0" fmla="*/ 220717 h 2785241"/>
                <a:gd name="connsiteX1" fmla="*/ 1713186 w 2280745"/>
                <a:gd name="connsiteY1" fmla="*/ 0 h 2785241"/>
                <a:gd name="connsiteX2" fmla="*/ 2280745 w 2280745"/>
                <a:gd name="connsiteY2" fmla="*/ 84082 h 2785241"/>
                <a:gd name="connsiteX3" fmla="*/ 178676 w 2280745"/>
                <a:gd name="connsiteY3" fmla="*/ 2785241 h 2785241"/>
                <a:gd name="connsiteX4" fmla="*/ 0 w 2280745"/>
                <a:gd name="connsiteY4" fmla="*/ 220717 h 2785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0745" h="2785241">
                  <a:moveTo>
                    <a:pt x="0" y="220717"/>
                  </a:moveTo>
                  <a:lnTo>
                    <a:pt x="1713186" y="0"/>
                  </a:lnTo>
                  <a:lnTo>
                    <a:pt x="2280745" y="84082"/>
                  </a:lnTo>
                  <a:lnTo>
                    <a:pt x="178676" y="2785241"/>
                  </a:lnTo>
                  <a:lnTo>
                    <a:pt x="0" y="220717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216945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6077C95-0D1F-1546-A45E-24910FED57DF}"/>
              </a:ext>
            </a:extLst>
          </p:cNvPr>
          <p:cNvSpPr/>
          <p:nvPr/>
        </p:nvSpPr>
        <p:spPr>
          <a:xfrm rot="205242">
            <a:off x="660332" y="2178690"/>
            <a:ext cx="4232031" cy="276866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10590E-3F76-46E8-A0CD-5AD1A74DA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26643"/>
            <a:ext cx="10515600" cy="802674"/>
          </a:xfrm>
        </p:spPr>
        <p:txBody>
          <a:bodyPr/>
          <a:lstStyle/>
          <a:p>
            <a:r>
              <a:rPr lang="en-US" dirty="0">
                <a:ea typeface="+mj-lt"/>
                <a:cs typeface="+mj-lt"/>
              </a:rPr>
              <a:t>How is the funding allocated?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9E27FF-D6D8-02FE-0E06-FE2FF3612C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2296813"/>
            <a:ext cx="4080119" cy="1500187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GB" sz="1600" b="1" dirty="0">
                <a:solidFill>
                  <a:srgbClr val="EF5352"/>
                </a:solidFill>
              </a:rPr>
              <a:t>Feasibility Stage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cs typeface="Arial"/>
              </a:rPr>
              <a:t>Eligible consortia submit an application that proposes a solution to one of the four nominated challenges. </a:t>
            </a:r>
            <a:endParaRPr lang="en-US" sz="1400" dirty="0">
              <a:cs typeface="Arial"/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cs typeface="Arial"/>
              </a:rPr>
              <a:t>Funding is granted to test the feasibility of the proposed solution. </a:t>
            </a:r>
            <a:endParaRPr lang="en-US" sz="1400" dirty="0">
              <a:cs typeface="Arial"/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cs typeface="Arial"/>
              </a:rPr>
              <a:t>Successful consortia can receive up to </a:t>
            </a:r>
            <a:r>
              <a:rPr lang="en-GB" sz="1400" b="1" dirty="0">
                <a:solidFill>
                  <a:srgbClr val="6F3167"/>
                </a:solidFill>
                <a:cs typeface="Arial"/>
              </a:rPr>
              <a:t>$500,000</a:t>
            </a:r>
            <a:r>
              <a:rPr lang="en-GB" sz="1400" b="1" dirty="0">
                <a:cs typeface="Arial"/>
              </a:rPr>
              <a:t>.</a:t>
            </a:r>
            <a:endParaRPr lang="en-US" sz="1400" dirty="0">
              <a:cs typeface="Arial"/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400" dirty="0">
              <a:cs typeface="Arial"/>
            </a:endParaRP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,Sans-Serif"/>
              <a:buChar char="•"/>
            </a:pPr>
            <a:endParaRPr lang="en-GB" sz="1400" dirty="0">
              <a:cs typeface="Arial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GB" sz="1400" dirty="0"/>
              <a:t> </a:t>
            </a:r>
            <a:endParaRPr lang="en-US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3E842A-B19B-1B48-F9DE-7CD5C63AA634}"/>
              </a:ext>
            </a:extLst>
          </p:cNvPr>
          <p:cNvSpPr txBox="1"/>
          <p:nvPr/>
        </p:nvSpPr>
        <p:spPr>
          <a:xfrm>
            <a:off x="841518" y="1244307"/>
            <a:ext cx="10511289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667512">
              <a:spcAft>
                <a:spcPts val="600"/>
              </a:spcAft>
            </a:pPr>
            <a:r>
              <a:rPr lang="en-GB" sz="2000" kern="1200" dirty="0">
                <a:solidFill>
                  <a:srgbClr val="000000"/>
                </a:solidFill>
                <a:latin typeface="Public Sans" pitchFamily="2" charset="77"/>
                <a:ea typeface="+mn-lt"/>
                <a:cs typeface="+mn-lt"/>
              </a:rPr>
              <a:t>The </a:t>
            </a:r>
            <a:r>
              <a:rPr lang="en-US" sz="2000" b="1" dirty="0">
                <a:solidFill>
                  <a:srgbClr val="6F3167"/>
                </a:solidFill>
                <a:latin typeface="Public Sans" pitchFamily="2" charset="77"/>
              </a:rPr>
              <a:t>Critical Technologies Challenge Program</a:t>
            </a:r>
            <a:r>
              <a:rPr lang="en-GB" sz="2000" dirty="0">
                <a:solidFill>
                  <a:srgbClr val="6F3167"/>
                </a:solidFill>
                <a:latin typeface="Public Sans" pitchFamily="2" charset="77"/>
                <a:ea typeface="+mn-lt"/>
                <a:cs typeface="+mn-lt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Public Sans" pitchFamily="2" charset="77"/>
                <a:ea typeface="+mn-lt"/>
                <a:cs typeface="+mn-lt"/>
              </a:rPr>
              <a:t>is</a:t>
            </a:r>
            <a:r>
              <a:rPr lang="en-GB" sz="2000" kern="1200" dirty="0">
                <a:solidFill>
                  <a:srgbClr val="000000"/>
                </a:solidFill>
                <a:latin typeface="Public Sans" pitchFamily="2" charset="77"/>
                <a:ea typeface="+mn-lt"/>
                <a:cs typeface="+mn-lt"/>
              </a:rPr>
              <a:t> split into two funding rounds. Within each round are two stages.</a:t>
            </a:r>
            <a:endParaRPr lang="en-GB" sz="2000" dirty="0">
              <a:solidFill>
                <a:srgbClr val="000000"/>
              </a:solidFill>
              <a:latin typeface="Public Sans" pitchFamily="2" charset="77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31C2D44-1D7A-75F3-C95B-9DA170C2E5B2}"/>
              </a:ext>
            </a:extLst>
          </p:cNvPr>
          <p:cNvSpPr/>
          <p:nvPr/>
        </p:nvSpPr>
        <p:spPr>
          <a:xfrm rot="21427816">
            <a:off x="5980117" y="1972896"/>
            <a:ext cx="5879491" cy="27789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ECC82A5-8289-D3DA-2060-23C9645E24E2}"/>
              </a:ext>
            </a:extLst>
          </p:cNvPr>
          <p:cNvSpPr txBox="1"/>
          <p:nvPr/>
        </p:nvSpPr>
        <p:spPr>
          <a:xfrm>
            <a:off x="5934336" y="2296813"/>
            <a:ext cx="210775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 dirty="0">
                <a:solidFill>
                  <a:srgbClr val="6F3167"/>
                </a:solidFill>
                <a:latin typeface="Public Sans"/>
              </a:rPr>
              <a:t>Program Rounds</a:t>
            </a:r>
            <a:endParaRPr lang="en-US" sz="1600" dirty="0">
              <a:solidFill>
                <a:srgbClr val="6F3167"/>
              </a:solidFill>
              <a:latin typeface="Public San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03801C1-748C-9CF0-32DD-A3BB25BEAD1F}"/>
              </a:ext>
            </a:extLst>
          </p:cNvPr>
          <p:cNvSpPr txBox="1"/>
          <p:nvPr/>
        </p:nvSpPr>
        <p:spPr>
          <a:xfrm>
            <a:off x="6069309" y="2688380"/>
            <a:ext cx="2701829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AU" sz="1600" b="1" dirty="0">
                <a:solidFill>
                  <a:srgbClr val="6F3167"/>
                </a:solidFill>
                <a:effectLst/>
                <a:latin typeface="Public Sans" pitchFamily="2" charset="77"/>
              </a:rPr>
              <a:t>Round 1</a:t>
            </a:r>
            <a:br>
              <a:rPr lang="en-AU" sz="1600" b="1" dirty="0">
                <a:solidFill>
                  <a:srgbClr val="6F3167"/>
                </a:solidFill>
                <a:effectLst/>
                <a:latin typeface="Public Sans" pitchFamily="2" charset="77"/>
              </a:rPr>
            </a:br>
            <a:r>
              <a:rPr lang="en-AU" sz="1600" b="1" dirty="0">
                <a:solidFill>
                  <a:srgbClr val="EF5352"/>
                </a:solidFill>
                <a:effectLst/>
                <a:latin typeface="Public Sans" pitchFamily="2" charset="77"/>
              </a:rPr>
              <a:t>Stage 1: </a:t>
            </a:r>
            <a:r>
              <a:rPr lang="en-AU" sz="1600" b="1" dirty="0">
                <a:solidFill>
                  <a:srgbClr val="6F3167"/>
                </a:solidFill>
                <a:effectLst/>
                <a:latin typeface="Public Sans" pitchFamily="2" charset="77"/>
              </a:rPr>
              <a:t>Feasibility</a:t>
            </a:r>
          </a:p>
          <a:p>
            <a:pPr>
              <a:lnSpc>
                <a:spcPct val="150000"/>
              </a:lnSpc>
            </a:pPr>
            <a:r>
              <a:rPr lang="en-AU" sz="1600" b="1" dirty="0">
                <a:solidFill>
                  <a:srgbClr val="EF5352"/>
                </a:solidFill>
                <a:effectLst/>
                <a:latin typeface="Public Sans" pitchFamily="2" charset="77"/>
              </a:rPr>
              <a:t>Stage 2: </a:t>
            </a:r>
            <a:r>
              <a:rPr lang="en-AU" sz="1600" b="1" dirty="0">
                <a:solidFill>
                  <a:srgbClr val="6F3167"/>
                </a:solidFill>
                <a:effectLst/>
                <a:latin typeface="Public Sans" pitchFamily="2" charset="77"/>
              </a:rPr>
              <a:t>Demonstrator</a:t>
            </a:r>
          </a:p>
          <a:p>
            <a:r>
              <a:rPr lang="en-AU" sz="1600" b="1" dirty="0">
                <a:solidFill>
                  <a:srgbClr val="6F3167"/>
                </a:solidFill>
                <a:effectLst/>
                <a:latin typeface="Public Sans" pitchFamily="2" charset="77"/>
              </a:rPr>
              <a:t>Launch:</a:t>
            </a:r>
            <a:r>
              <a:rPr lang="en-AU" sz="1600" dirty="0">
                <a:solidFill>
                  <a:srgbClr val="6F3167"/>
                </a:solidFill>
                <a:effectLst/>
                <a:latin typeface="Public Sans" pitchFamily="2" charset="77"/>
              </a:rPr>
              <a:t> </a:t>
            </a:r>
            <a:r>
              <a:rPr lang="en-AU" sz="1400" dirty="0">
                <a:latin typeface="Public Sans" pitchFamily="2" charset="77"/>
              </a:rPr>
              <a:t>22 May</a:t>
            </a:r>
            <a:r>
              <a:rPr lang="en-AU" sz="1400" dirty="0">
                <a:effectLst/>
                <a:latin typeface="Public Sans" pitchFamily="2" charset="77"/>
              </a:rPr>
              <a:t> 2024</a:t>
            </a:r>
            <a:br>
              <a:rPr lang="en-AU" sz="1400" dirty="0">
                <a:effectLst/>
                <a:latin typeface="Public Sans" pitchFamily="2" charset="77"/>
              </a:rPr>
            </a:br>
            <a:r>
              <a:rPr lang="en-AU" sz="1400" dirty="0">
                <a:effectLst/>
                <a:latin typeface="Public Sans" pitchFamily="2" charset="77"/>
              </a:rPr>
              <a:t>Applications open for </a:t>
            </a:r>
            <a:br>
              <a:rPr lang="en-AU" sz="1400" dirty="0">
                <a:effectLst/>
                <a:latin typeface="Public Sans" pitchFamily="2" charset="77"/>
              </a:rPr>
            </a:br>
            <a:r>
              <a:rPr lang="en-AU" sz="1400" dirty="0">
                <a:effectLst/>
                <a:latin typeface="Public Sans" pitchFamily="2" charset="77"/>
              </a:rPr>
              <a:t>6 weeks</a:t>
            </a:r>
          </a:p>
          <a:p>
            <a:endParaRPr lang="en-AU" sz="1600" dirty="0">
              <a:solidFill>
                <a:srgbClr val="6F3167"/>
              </a:solidFill>
              <a:effectLst/>
              <a:latin typeface="Public Sans" pitchFamily="2" charset="7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432C10D-C2BF-9F91-0B25-802FDA415F19}"/>
              </a:ext>
            </a:extLst>
          </p:cNvPr>
          <p:cNvSpPr txBox="1"/>
          <p:nvPr/>
        </p:nvSpPr>
        <p:spPr>
          <a:xfrm>
            <a:off x="9142711" y="2610474"/>
            <a:ext cx="2807678" cy="22631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AU" sz="1600" b="1" dirty="0">
                <a:solidFill>
                  <a:srgbClr val="6F3167"/>
                </a:solidFill>
                <a:effectLst/>
                <a:latin typeface="Public Sans" pitchFamily="2" charset="77"/>
              </a:rPr>
              <a:t>Round 2</a:t>
            </a:r>
            <a:endParaRPr lang="en-AU" sz="1600" dirty="0">
              <a:solidFill>
                <a:srgbClr val="6F3167"/>
              </a:solidFill>
              <a:effectLst/>
              <a:latin typeface="Public Sans" pitchFamily="2" charset="77"/>
            </a:endParaRPr>
          </a:p>
          <a:p>
            <a:pPr>
              <a:lnSpc>
                <a:spcPct val="150000"/>
              </a:lnSpc>
            </a:pPr>
            <a:r>
              <a:rPr lang="en-AU" sz="1600" b="1" dirty="0">
                <a:solidFill>
                  <a:srgbClr val="EF5352"/>
                </a:solidFill>
                <a:effectLst/>
                <a:latin typeface="Public Sans" pitchFamily="2" charset="77"/>
              </a:rPr>
              <a:t>Stage 1: </a:t>
            </a:r>
            <a:r>
              <a:rPr lang="en-AU" sz="1600" b="1" dirty="0">
                <a:solidFill>
                  <a:srgbClr val="6F3167"/>
                </a:solidFill>
                <a:effectLst/>
                <a:latin typeface="Public Sans" pitchFamily="2" charset="77"/>
              </a:rPr>
              <a:t>Feasibility</a:t>
            </a:r>
            <a:endParaRPr lang="en-AU" sz="1600" dirty="0">
              <a:solidFill>
                <a:srgbClr val="6F3167"/>
              </a:solidFill>
              <a:effectLst/>
              <a:latin typeface="Public Sans" pitchFamily="2" charset="77"/>
            </a:endParaRPr>
          </a:p>
          <a:p>
            <a:pPr>
              <a:lnSpc>
                <a:spcPct val="150000"/>
              </a:lnSpc>
            </a:pPr>
            <a:r>
              <a:rPr lang="en-AU" sz="1600" b="1" dirty="0">
                <a:solidFill>
                  <a:srgbClr val="EF5352"/>
                </a:solidFill>
                <a:effectLst/>
                <a:latin typeface="Public Sans" pitchFamily="2" charset="77"/>
              </a:rPr>
              <a:t>Stage 2:</a:t>
            </a:r>
            <a:r>
              <a:rPr lang="en-AU" sz="1600" b="1" dirty="0">
                <a:effectLst/>
                <a:latin typeface="Public Sans" pitchFamily="2" charset="77"/>
              </a:rPr>
              <a:t> </a:t>
            </a:r>
            <a:r>
              <a:rPr lang="en-AU" sz="1600" b="1" dirty="0">
                <a:solidFill>
                  <a:srgbClr val="6F3167"/>
                </a:solidFill>
                <a:effectLst/>
                <a:latin typeface="Public Sans" pitchFamily="2" charset="77"/>
              </a:rPr>
              <a:t>Demonstrator</a:t>
            </a:r>
            <a:endParaRPr lang="en-AU" sz="1600" dirty="0">
              <a:solidFill>
                <a:srgbClr val="6F3167"/>
              </a:solidFill>
              <a:effectLst/>
              <a:latin typeface="Public Sans" pitchFamily="2" charset="77"/>
            </a:endParaRPr>
          </a:p>
          <a:p>
            <a:r>
              <a:rPr lang="en-AU" sz="1600" b="1" dirty="0">
                <a:solidFill>
                  <a:srgbClr val="6F3167"/>
                </a:solidFill>
                <a:effectLst/>
                <a:latin typeface="Public Sans" pitchFamily="2" charset="77"/>
              </a:rPr>
              <a:t>Launch</a:t>
            </a:r>
            <a:r>
              <a:rPr lang="en-AU" sz="1600" b="1" dirty="0">
                <a:effectLst/>
                <a:latin typeface="Public Sans" pitchFamily="2" charset="77"/>
              </a:rPr>
              <a:t>:</a:t>
            </a:r>
            <a:r>
              <a:rPr lang="en-AU" sz="1600" dirty="0">
                <a:effectLst/>
                <a:latin typeface="Public Sans" pitchFamily="2" charset="77"/>
              </a:rPr>
              <a:t> </a:t>
            </a:r>
            <a:r>
              <a:rPr lang="en-AU" sz="1400" dirty="0">
                <a:effectLst/>
                <a:latin typeface="Public Sans" pitchFamily="2" charset="77"/>
              </a:rPr>
              <a:t>late 2024</a:t>
            </a:r>
            <a:br>
              <a:rPr lang="en-AU" sz="1400" dirty="0">
                <a:effectLst/>
                <a:latin typeface="Public Sans" pitchFamily="2" charset="77"/>
              </a:rPr>
            </a:br>
            <a:r>
              <a:rPr lang="en-AU" sz="1400" dirty="0">
                <a:effectLst/>
                <a:latin typeface="Public Sans" pitchFamily="2" charset="77"/>
              </a:rPr>
              <a:t>Applications open for </a:t>
            </a:r>
            <a:br>
              <a:rPr lang="en-AU" sz="1400" dirty="0">
                <a:effectLst/>
                <a:latin typeface="Public Sans" pitchFamily="2" charset="77"/>
              </a:rPr>
            </a:br>
            <a:r>
              <a:rPr lang="en-AU" sz="1400" dirty="0">
                <a:effectLst/>
                <a:latin typeface="Public Sans" pitchFamily="2" charset="77"/>
              </a:rPr>
              <a:t>6 weeks</a:t>
            </a:r>
          </a:p>
          <a:p>
            <a:pPr>
              <a:lnSpc>
                <a:spcPct val="150000"/>
              </a:lnSpc>
            </a:pPr>
            <a:endParaRPr lang="en-AU" sz="1600" dirty="0">
              <a:solidFill>
                <a:srgbClr val="EF5352"/>
              </a:solidFill>
              <a:effectLst/>
              <a:latin typeface="Public Sans" pitchFamily="2" charset="77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03DB0C1-1905-C6F3-C8E0-F6D8606978AB}"/>
              </a:ext>
            </a:extLst>
          </p:cNvPr>
          <p:cNvSpPr/>
          <p:nvPr/>
        </p:nvSpPr>
        <p:spPr>
          <a:xfrm rot="21420475">
            <a:off x="529863" y="4521480"/>
            <a:ext cx="5245466" cy="180887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76797" dist="31215" dir="18900000" algn="bl" rotWithShape="0">
              <a:prstClr val="black">
                <a:alpha val="23362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50B70C-DF49-CEC8-658C-C6A08F2E59CD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664423" y="4835789"/>
            <a:ext cx="5181600" cy="155580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GB" sz="1600" b="1" dirty="0">
                <a:solidFill>
                  <a:srgbClr val="6F3167"/>
                </a:solidFill>
                <a:latin typeface="Public Sans" pitchFamily="2" charset="77"/>
              </a:rPr>
              <a:t>Demonstrator Stage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,Sans-Serif"/>
              <a:buChar char="•"/>
            </a:pPr>
            <a:r>
              <a:rPr lang="en-GB" sz="1400" dirty="0">
                <a:latin typeface="Public Sans" pitchFamily="2" charset="77"/>
                <a:ea typeface="+mn-lt"/>
                <a:cs typeface="+mn-lt"/>
              </a:rPr>
              <a:t>Successful stage 1 applications may be invited to apply for a stage 2 demonstrator grant.</a:t>
            </a:r>
            <a:endParaRPr lang="en-US" sz="1400" dirty="0">
              <a:latin typeface="Public Sans" pitchFamily="2" charset="77"/>
              <a:ea typeface="+mn-lt"/>
              <a:cs typeface="+mn-lt"/>
            </a:endParaRP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,Sans-Serif"/>
              <a:buChar char="•"/>
            </a:pPr>
            <a:r>
              <a:rPr lang="en-GB" sz="1400" dirty="0">
                <a:latin typeface="Public Sans" pitchFamily="2" charset="77"/>
                <a:ea typeface="+mn-lt"/>
                <a:cs typeface="+mn-lt"/>
              </a:rPr>
              <a:t>Successful consortia may receive</a:t>
            </a:r>
            <a:r>
              <a:rPr lang="en-GB" sz="1400" dirty="0">
                <a:solidFill>
                  <a:srgbClr val="6F3167"/>
                </a:solidFill>
                <a:latin typeface="Public Sans" pitchFamily="2" charset="77"/>
                <a:ea typeface="+mn-lt"/>
                <a:cs typeface="+mn-lt"/>
              </a:rPr>
              <a:t> </a:t>
            </a:r>
            <a:r>
              <a:rPr lang="en-GB" sz="1400" b="1" dirty="0">
                <a:solidFill>
                  <a:srgbClr val="6F3167"/>
                </a:solidFill>
                <a:latin typeface="Public Sans" pitchFamily="2" charset="77"/>
                <a:ea typeface="+mn-lt"/>
                <a:cs typeface="+mn-lt"/>
              </a:rPr>
              <a:t>up to $5 million</a:t>
            </a:r>
            <a:r>
              <a:rPr lang="en-GB" sz="1400" dirty="0">
                <a:solidFill>
                  <a:srgbClr val="6F3167"/>
                </a:solidFill>
                <a:latin typeface="Public Sans" pitchFamily="2" charset="77"/>
                <a:ea typeface="+mn-lt"/>
                <a:cs typeface="+mn-lt"/>
              </a:rPr>
              <a:t> </a:t>
            </a:r>
            <a:r>
              <a:rPr lang="en-GB" sz="1400" dirty="0">
                <a:latin typeface="Public Sans" pitchFamily="2" charset="77"/>
                <a:ea typeface="+mn-lt"/>
                <a:cs typeface="+mn-lt"/>
              </a:rPr>
              <a:t>to develop a prototype or proof of concept.</a:t>
            </a:r>
          </a:p>
          <a:p>
            <a:pPr marL="0" indent="0">
              <a:buNone/>
            </a:pPr>
            <a:endParaRPr lang="en-GB" sz="1400" dirty="0">
              <a:latin typeface="Public Sans" pitchFamily="2" charset="77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829498C-442E-FE35-4087-0B28E85357EF}"/>
              </a:ext>
            </a:extLst>
          </p:cNvPr>
          <p:cNvCxnSpPr>
            <a:cxnSpLocks/>
          </p:cNvCxnSpPr>
          <p:nvPr/>
        </p:nvCxnSpPr>
        <p:spPr>
          <a:xfrm>
            <a:off x="6096000" y="2688380"/>
            <a:ext cx="5537200" cy="0"/>
          </a:xfrm>
          <a:prstGeom prst="line">
            <a:avLst/>
          </a:prstGeom>
          <a:ln>
            <a:solidFill>
              <a:srgbClr val="EF535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F97358D5-A0E8-6957-65B9-743A3ED12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49678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30EA680-D336-4FF7-8B7A-9848BB0A1C32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504C0DBA-552E-24A2-B1FB-940305BB6066}"/>
              </a:ext>
            </a:extLst>
          </p:cNvPr>
          <p:cNvSpPr txBox="1">
            <a:spLocks/>
          </p:cNvSpPr>
          <p:nvPr/>
        </p:nvSpPr>
        <p:spPr>
          <a:xfrm>
            <a:off x="775656" y="6513773"/>
            <a:ext cx="1364643" cy="2084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300" b="1" dirty="0">
                <a:solidFill>
                  <a:schemeClr val="tx1"/>
                </a:solidFill>
              </a:rPr>
              <a:t>industry</a:t>
            </a:r>
            <a:r>
              <a:rPr lang="en-US" sz="1300" dirty="0">
                <a:solidFill>
                  <a:schemeClr val="tx1"/>
                </a:solidFill>
              </a:rPr>
              <a:t>.gov.au</a:t>
            </a:r>
            <a:endParaRPr lang="en-AU" sz="1300" dirty="0">
              <a:solidFill>
                <a:schemeClr val="tx1"/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70FD7C6-3DE1-6721-9A8E-F6E5199461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 flipH="1">
            <a:off x="796519" y="6542241"/>
            <a:ext cx="3155" cy="180000"/>
          </a:xfrm>
          <a:prstGeom prst="line">
            <a:avLst/>
          </a:prstGeom>
          <a:ln w="28575">
            <a:solidFill>
              <a:srgbClr val="6F31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0911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apezium 17">
            <a:extLst>
              <a:ext uri="{FF2B5EF4-FFF2-40B4-BE49-F238E27FC236}">
                <a16:creationId xmlns:a16="http://schemas.microsoft.com/office/drawing/2014/main" id="{AA2C4570-0336-48D5-0091-3A95A37A3C05}"/>
              </a:ext>
            </a:extLst>
          </p:cNvPr>
          <p:cNvSpPr/>
          <p:nvPr/>
        </p:nvSpPr>
        <p:spPr>
          <a:xfrm rot="10132417">
            <a:off x="5902009" y="2111021"/>
            <a:ext cx="1368000" cy="1260000"/>
          </a:xfrm>
          <a:prstGeom prst="trapezoid">
            <a:avLst>
              <a:gd name="adj" fmla="val 10961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rapezium 15">
            <a:extLst>
              <a:ext uri="{FF2B5EF4-FFF2-40B4-BE49-F238E27FC236}">
                <a16:creationId xmlns:a16="http://schemas.microsoft.com/office/drawing/2014/main" id="{EC204960-B29E-E9D4-BB46-97C1C9881B5A}"/>
              </a:ext>
            </a:extLst>
          </p:cNvPr>
          <p:cNvSpPr/>
          <p:nvPr/>
        </p:nvSpPr>
        <p:spPr>
          <a:xfrm rot="10529875">
            <a:off x="865372" y="3980546"/>
            <a:ext cx="1422408" cy="1332000"/>
          </a:xfrm>
          <a:prstGeom prst="trapezoid">
            <a:avLst>
              <a:gd name="adj" fmla="val 10961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rapezium 9">
            <a:extLst>
              <a:ext uri="{FF2B5EF4-FFF2-40B4-BE49-F238E27FC236}">
                <a16:creationId xmlns:a16="http://schemas.microsoft.com/office/drawing/2014/main" id="{0C910AF9-D3CC-F0E7-77E1-904F29BD48FF}"/>
              </a:ext>
            </a:extLst>
          </p:cNvPr>
          <p:cNvSpPr/>
          <p:nvPr/>
        </p:nvSpPr>
        <p:spPr>
          <a:xfrm rot="225922">
            <a:off x="890066" y="2139554"/>
            <a:ext cx="1404000" cy="1296000"/>
          </a:xfrm>
          <a:prstGeom prst="trapezoid">
            <a:avLst>
              <a:gd name="adj" fmla="val 9917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6A3C8CA-23BA-AE5F-DF97-D2ECA8DDEF04}"/>
              </a:ext>
            </a:extLst>
          </p:cNvPr>
          <p:cNvSpPr txBox="1"/>
          <p:nvPr/>
        </p:nvSpPr>
        <p:spPr>
          <a:xfrm>
            <a:off x="2405058" y="2207662"/>
            <a:ext cx="2855719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AU" sz="1600" dirty="0">
                <a:latin typeface="Public Sans" pitchFamily="2" charset="77"/>
                <a:ea typeface="+mn-lt"/>
                <a:cs typeface="+mn-lt"/>
              </a:rPr>
              <a:t>Optimise the performance, sustainability, and security of energy networks.</a:t>
            </a:r>
            <a:endParaRPr lang="en-GB" sz="1600" dirty="0">
              <a:latin typeface="Public Sans" pitchFamily="2" charset="77"/>
              <a:ea typeface="+mn-lt"/>
              <a:cs typeface="+mn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323EB9B-CE9D-21EB-4C3E-C378FFD547B5}"/>
              </a:ext>
            </a:extLst>
          </p:cNvPr>
          <p:cNvSpPr txBox="1"/>
          <p:nvPr/>
        </p:nvSpPr>
        <p:spPr>
          <a:xfrm>
            <a:off x="7464134" y="2207662"/>
            <a:ext cx="4084198" cy="10772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AU" sz="1600" dirty="0">
                <a:latin typeface="Public Sans" pitchFamily="2" charset="77"/>
                <a:ea typeface="+mn-lt"/>
                <a:cs typeface="+mn-lt"/>
              </a:rPr>
              <a:t>Improve medical imaging and medical sensors to support diagnosis, treatment of disease and monitoring activities inside the human body.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5F94FFC-EC56-0E97-784C-5F9E002EBF7E}"/>
              </a:ext>
            </a:extLst>
          </p:cNvPr>
          <p:cNvSpPr txBox="1"/>
          <p:nvPr/>
        </p:nvSpPr>
        <p:spPr>
          <a:xfrm>
            <a:off x="2405058" y="3972625"/>
            <a:ext cx="2855719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AU" sz="1600" dirty="0">
                <a:latin typeface="Public Sans" pitchFamily="2" charset="77"/>
                <a:ea typeface="+mn-lt"/>
                <a:cs typeface="+mn-lt"/>
              </a:rPr>
              <a:t>Enhance communication with autonomous systems in varying environments.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813F0CE-F787-A4CB-D7B5-80BB22585F0E}"/>
              </a:ext>
            </a:extLst>
          </p:cNvPr>
          <p:cNvSpPr txBox="1"/>
          <p:nvPr/>
        </p:nvSpPr>
        <p:spPr>
          <a:xfrm>
            <a:off x="7464134" y="3972624"/>
            <a:ext cx="2855719" cy="10772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AU" sz="1600" dirty="0">
                <a:latin typeface="Public Sans" pitchFamily="2" charset="77"/>
                <a:ea typeface="+mn-lt"/>
                <a:cs typeface="+mn-lt"/>
              </a:rPr>
              <a:t>Optimise and reduce the impact of resource exploration, extraction, and mineral processing.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F2F95F8-6215-8755-D6EC-E4117055E9CC}"/>
              </a:ext>
            </a:extLst>
          </p:cNvPr>
          <p:cNvSpPr txBox="1"/>
          <p:nvPr/>
        </p:nvSpPr>
        <p:spPr>
          <a:xfrm>
            <a:off x="841518" y="1251205"/>
            <a:ext cx="10511289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667512">
              <a:spcAft>
                <a:spcPts val="600"/>
              </a:spcAft>
            </a:pPr>
            <a:r>
              <a:rPr lang="en-GB" sz="2000" dirty="0">
                <a:solidFill>
                  <a:srgbClr val="000000"/>
                </a:solidFill>
                <a:latin typeface="Public Sans" pitchFamily="2" charset="77"/>
                <a:ea typeface="+mn-lt"/>
                <a:cs typeface="+mn-lt"/>
              </a:rPr>
              <a:t>Use quantum technologies to solve one of these four nationally significant challenges: </a:t>
            </a:r>
            <a:endParaRPr lang="en-US" dirty="0">
              <a:latin typeface="Public Sans" pitchFamily="2" charset="77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D35A016-3341-2635-C828-394405BF04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312042"/>
            <a:ext cx="10515600" cy="712994"/>
          </a:xfrm>
        </p:spPr>
        <p:txBody>
          <a:bodyPr>
            <a:normAutofit/>
          </a:bodyPr>
          <a:lstStyle/>
          <a:p>
            <a:r>
              <a:rPr lang="en-GB" dirty="0"/>
              <a:t>What are the Challenges for Round 1? 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72D62E-BE9D-B4A3-8B06-CF0B9A19C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49678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30EA680-D336-4FF7-8B7A-9848BB0A1C32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D1725349-5A99-B704-61B0-9BC2E1B688DD}"/>
              </a:ext>
            </a:extLst>
          </p:cNvPr>
          <p:cNvSpPr txBox="1">
            <a:spLocks/>
          </p:cNvSpPr>
          <p:nvPr/>
        </p:nvSpPr>
        <p:spPr>
          <a:xfrm>
            <a:off x="775656" y="6513773"/>
            <a:ext cx="1364643" cy="2084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300" b="1" dirty="0">
                <a:solidFill>
                  <a:schemeClr val="tx1"/>
                </a:solidFill>
              </a:rPr>
              <a:t>industry</a:t>
            </a:r>
            <a:r>
              <a:rPr lang="en-US" sz="1300" dirty="0">
                <a:solidFill>
                  <a:schemeClr val="tx1"/>
                </a:solidFill>
              </a:rPr>
              <a:t>.gov.au</a:t>
            </a:r>
            <a:endParaRPr lang="en-AU" sz="1300" dirty="0">
              <a:solidFill>
                <a:schemeClr val="tx1"/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DC5B901-8CCD-0439-9ADB-719ACD5922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 flipH="1">
            <a:off x="796519" y="6542241"/>
            <a:ext cx="3155" cy="180000"/>
          </a:xfrm>
          <a:prstGeom prst="line">
            <a:avLst/>
          </a:prstGeom>
          <a:ln w="28575">
            <a:solidFill>
              <a:srgbClr val="6F31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rapezium 18">
            <a:extLst>
              <a:ext uri="{FF2B5EF4-FFF2-40B4-BE49-F238E27FC236}">
                <a16:creationId xmlns:a16="http://schemas.microsoft.com/office/drawing/2014/main" id="{444DCB34-664A-832F-135E-5C6FD5311F05}"/>
              </a:ext>
            </a:extLst>
          </p:cNvPr>
          <p:cNvSpPr/>
          <p:nvPr/>
        </p:nvSpPr>
        <p:spPr>
          <a:xfrm rot="225922">
            <a:off x="5922590" y="4014175"/>
            <a:ext cx="1332000" cy="1296000"/>
          </a:xfrm>
          <a:prstGeom prst="trapezoid">
            <a:avLst>
              <a:gd name="adj" fmla="val 5931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purple and red pyramid with triangles&#10;&#10;Description automatically generated">
            <a:extLst>
              <a:ext uri="{FF2B5EF4-FFF2-40B4-BE49-F238E27FC236}">
                <a16:creationId xmlns:a16="http://schemas.microsoft.com/office/drawing/2014/main" id="{E77B3EFA-AD29-532A-47CA-D2FC8ED159B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07" t="17189" r="11454" b="15539"/>
          <a:stretch/>
        </p:blipFill>
        <p:spPr>
          <a:xfrm>
            <a:off x="6058756" y="4179195"/>
            <a:ext cx="1059669" cy="953036"/>
          </a:xfrm>
          <a:prstGeom prst="rect">
            <a:avLst/>
          </a:prstGeom>
        </p:spPr>
      </p:pic>
      <p:pic>
        <p:nvPicPr>
          <p:cNvPr id="17" name="Picture 16" descr="A purple heart with a pulse line&#10;&#10;Description automatically generated">
            <a:extLst>
              <a:ext uri="{FF2B5EF4-FFF2-40B4-BE49-F238E27FC236}">
                <a16:creationId xmlns:a16="http://schemas.microsoft.com/office/drawing/2014/main" id="{5B017E4F-07E6-906C-7C4C-DE1CF72A811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21" t="12750" r="8819" b="15523"/>
          <a:stretch/>
        </p:blipFill>
        <p:spPr>
          <a:xfrm>
            <a:off x="6044207" y="2231079"/>
            <a:ext cx="1030218" cy="983859"/>
          </a:xfrm>
          <a:prstGeom prst="rect">
            <a:avLst/>
          </a:prstGeom>
        </p:spPr>
      </p:pic>
      <p:pic>
        <p:nvPicPr>
          <p:cNvPr id="21" name="Picture 20" descr="A purple power lines with red lights&#10;&#10;Description automatically generated">
            <a:extLst>
              <a:ext uri="{FF2B5EF4-FFF2-40B4-BE49-F238E27FC236}">
                <a16:creationId xmlns:a16="http://schemas.microsoft.com/office/drawing/2014/main" id="{9090C63D-EF8D-E446-5A56-71D372DC03A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6"/>
          <a:stretch/>
        </p:blipFill>
        <p:spPr>
          <a:xfrm>
            <a:off x="1014937" y="2301022"/>
            <a:ext cx="1194177" cy="1021892"/>
          </a:xfrm>
          <a:prstGeom prst="rect">
            <a:avLst/>
          </a:prstGeom>
        </p:spPr>
      </p:pic>
      <p:pic>
        <p:nvPicPr>
          <p:cNvPr id="25" name="Picture 24" descr="A red and purple satellite dish&#10;&#10;Description automatically generated">
            <a:extLst>
              <a:ext uri="{FF2B5EF4-FFF2-40B4-BE49-F238E27FC236}">
                <a16:creationId xmlns:a16="http://schemas.microsoft.com/office/drawing/2014/main" id="{7E2A2566-B7E1-6B99-EC5E-58E20E88E9F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69" t="7188" r="9534" b="8614"/>
          <a:stretch/>
        </p:blipFill>
        <p:spPr>
          <a:xfrm>
            <a:off x="1063438" y="4047515"/>
            <a:ext cx="1026277" cy="1160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3779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rapezium 10">
            <a:extLst>
              <a:ext uri="{FF2B5EF4-FFF2-40B4-BE49-F238E27FC236}">
                <a16:creationId xmlns:a16="http://schemas.microsoft.com/office/drawing/2014/main" id="{0043DAA4-BFCF-851E-D0B4-EBE37DCE1CDE}"/>
              </a:ext>
            </a:extLst>
          </p:cNvPr>
          <p:cNvSpPr/>
          <p:nvPr/>
        </p:nvSpPr>
        <p:spPr>
          <a:xfrm rot="10578113">
            <a:off x="8952803" y="1330306"/>
            <a:ext cx="3751334" cy="3284043"/>
          </a:xfrm>
          <a:prstGeom prst="trapezoid">
            <a:avLst>
              <a:gd name="adj" fmla="val 10961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2988EF2-FDE7-846D-99C5-505221B440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519" y="310457"/>
            <a:ext cx="10515600" cy="510744"/>
          </a:xfrm>
        </p:spPr>
        <p:txBody>
          <a:bodyPr/>
          <a:lstStyle/>
          <a:p>
            <a:r>
              <a:rPr lang="en-GB" dirty="0">
                <a:ea typeface="+mj-lt"/>
                <a:cs typeface="+mj-lt"/>
              </a:rPr>
              <a:t>How do I apply?  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B6918B-32EA-11AB-72A2-DD3036D49B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6519" y="1462523"/>
            <a:ext cx="8365416" cy="1500187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AU" sz="1600" dirty="0">
                <a:ea typeface="+mn-lt"/>
                <a:cs typeface="+mn-lt"/>
              </a:rPr>
              <a:t>Applications must be </a:t>
            </a:r>
            <a:r>
              <a:rPr lang="en-AU" sz="1600" b="1" dirty="0">
                <a:solidFill>
                  <a:srgbClr val="6F3167"/>
                </a:solidFill>
                <a:ea typeface="+mn-lt"/>
                <a:cs typeface="+mn-lt"/>
              </a:rPr>
              <a:t>on</a:t>
            </a:r>
            <a:r>
              <a:rPr lang="en-AU" sz="1600" dirty="0">
                <a:solidFill>
                  <a:srgbClr val="6F3167"/>
                </a:solidFill>
                <a:ea typeface="+mn-lt"/>
                <a:cs typeface="+mn-lt"/>
              </a:rPr>
              <a:t> </a:t>
            </a:r>
            <a:r>
              <a:rPr lang="en-AU" sz="1600" b="1" dirty="0">
                <a:solidFill>
                  <a:srgbClr val="6F3167"/>
                </a:solidFill>
                <a:ea typeface="+mn-lt"/>
                <a:cs typeface="+mn-lt"/>
              </a:rPr>
              <a:t>behalf of a joint (consortium)</a:t>
            </a:r>
            <a:r>
              <a:rPr lang="en-AU" sz="1600" dirty="0">
                <a:solidFill>
                  <a:srgbClr val="6F3167"/>
                </a:solidFill>
                <a:ea typeface="+mn-lt"/>
                <a:cs typeface="+mn-lt"/>
              </a:rPr>
              <a:t> </a:t>
            </a:r>
            <a:r>
              <a:rPr lang="en-AU" sz="1600" b="1" dirty="0">
                <a:solidFill>
                  <a:srgbClr val="6F3167"/>
                </a:solidFill>
                <a:ea typeface="+mn-lt"/>
                <a:cs typeface="+mn-lt"/>
              </a:rPr>
              <a:t>collaboration </a:t>
            </a:r>
            <a:r>
              <a:rPr lang="en-AU" sz="1600" dirty="0">
                <a:ea typeface="+mn-lt"/>
                <a:cs typeface="+mn-lt"/>
              </a:rPr>
              <a:t>with an eligible lead applicant.</a:t>
            </a:r>
            <a:endParaRPr lang="en-GB" sz="1600" dirty="0">
              <a:ea typeface="+mn-lt"/>
              <a:cs typeface="+mn-lt"/>
            </a:endParaRPr>
          </a:p>
          <a:p>
            <a:pPr>
              <a:lnSpc>
                <a:spcPct val="100000"/>
              </a:lnSpc>
            </a:pPr>
            <a:r>
              <a:rPr lang="en-GB" sz="1600" dirty="0">
                <a:cs typeface="Segoe UI"/>
              </a:rPr>
              <a:t>The lead applicant must: </a:t>
            </a:r>
          </a:p>
          <a:p>
            <a:pPr marL="742950" lvl="1" indent="-285750">
              <a:lnSpc>
                <a:spcPct val="100000"/>
              </a:lnSpc>
              <a:spcBef>
                <a:spcPts val="300"/>
              </a:spcBef>
              <a:buClr>
                <a:srgbClr val="6F3167"/>
              </a:buClr>
              <a:buFont typeface="Arial" panose="020B0604020202020204" pitchFamily="34" charset="0"/>
              <a:buChar char="•"/>
            </a:pPr>
            <a:r>
              <a:rPr lang="en-AU" sz="1600" dirty="0">
                <a:solidFill>
                  <a:schemeClr val="tx1"/>
                </a:solidFill>
                <a:latin typeface="Public Sans" pitchFamily="2" charset="77"/>
                <a:ea typeface="+mn-lt"/>
                <a:cs typeface="+mn-lt"/>
              </a:rPr>
              <a:t>have an Australian Business Number (ABN)</a:t>
            </a:r>
            <a:endParaRPr lang="en-GB" sz="1600" dirty="0">
              <a:solidFill>
                <a:schemeClr val="tx1"/>
              </a:solidFill>
              <a:latin typeface="Public Sans" pitchFamily="2" charset="77"/>
              <a:ea typeface="+mn-lt"/>
              <a:cs typeface="+mn-lt"/>
            </a:endParaRPr>
          </a:p>
          <a:p>
            <a:pPr marL="742950" lvl="1" indent="-285750">
              <a:lnSpc>
                <a:spcPct val="100000"/>
              </a:lnSpc>
              <a:spcBef>
                <a:spcPts val="300"/>
              </a:spcBef>
              <a:buClr>
                <a:srgbClr val="6F3167"/>
              </a:buClr>
              <a:buFont typeface="Arial" panose="020B0604020202020204" pitchFamily="34" charset="0"/>
              <a:buChar char="•"/>
            </a:pPr>
            <a:r>
              <a:rPr lang="en-AU" sz="1600" dirty="0">
                <a:solidFill>
                  <a:schemeClr val="tx1"/>
                </a:solidFill>
                <a:latin typeface="Public Sans" pitchFamily="2" charset="77"/>
                <a:ea typeface="+mn-lt"/>
                <a:cs typeface="+mn-lt"/>
              </a:rPr>
              <a:t>be registered for the Goods and Services Tax (GST)</a:t>
            </a:r>
          </a:p>
          <a:p>
            <a:pPr marL="742950" lvl="1" indent="-285750">
              <a:lnSpc>
                <a:spcPct val="100000"/>
              </a:lnSpc>
              <a:spcBef>
                <a:spcPts val="300"/>
              </a:spcBef>
              <a:buClr>
                <a:srgbClr val="6F3167"/>
              </a:buClr>
              <a:buFont typeface="Arial" panose="020B0604020202020204" pitchFamily="34" charset="0"/>
              <a:buChar char="•"/>
            </a:pPr>
            <a:r>
              <a:rPr lang="en-AU" sz="1600" dirty="0">
                <a:solidFill>
                  <a:schemeClr val="tx1"/>
                </a:solidFill>
                <a:latin typeface="Public Sans" pitchFamily="2" charset="77"/>
                <a:ea typeface="+mn-lt"/>
                <a:cs typeface="+mn-lt"/>
              </a:rPr>
              <a:t>be an entity, incorporated in Australia.</a:t>
            </a:r>
            <a:endParaRPr lang="en-GB" sz="1600" dirty="0">
              <a:solidFill>
                <a:schemeClr val="tx1"/>
              </a:solidFill>
              <a:latin typeface="Public Sans" pitchFamily="2" charset="77"/>
              <a:ea typeface="+mn-lt"/>
              <a:cs typeface="+mn-lt"/>
            </a:endParaRPr>
          </a:p>
          <a:p>
            <a:pPr>
              <a:lnSpc>
                <a:spcPct val="100000"/>
              </a:lnSpc>
            </a:pPr>
            <a:r>
              <a:rPr lang="en-GB" sz="1600" dirty="0">
                <a:ea typeface="+mn-lt"/>
                <a:cs typeface="+mn-lt"/>
              </a:rPr>
              <a:t>Each consortia should have a </a:t>
            </a:r>
            <a:r>
              <a:rPr lang="en-GB" sz="1600" b="1" dirty="0">
                <a:solidFill>
                  <a:srgbClr val="6F3167"/>
                </a:solidFill>
                <a:ea typeface="+mn-lt"/>
                <a:cs typeface="+mn-lt"/>
              </a:rPr>
              <a:t>minimum of two project partners</a:t>
            </a:r>
            <a:r>
              <a:rPr lang="en-GB" sz="1600" dirty="0">
                <a:solidFill>
                  <a:srgbClr val="6F3167"/>
                </a:solidFill>
                <a:ea typeface="+mn-lt"/>
                <a:cs typeface="+mn-lt"/>
              </a:rPr>
              <a:t> </a:t>
            </a:r>
            <a:r>
              <a:rPr lang="en-GB" sz="1600" dirty="0">
                <a:ea typeface="+mn-lt"/>
                <a:cs typeface="+mn-lt"/>
              </a:rPr>
              <a:t>including an industry partner and a research organisation. </a:t>
            </a:r>
          </a:p>
          <a:p>
            <a:pPr>
              <a:lnSpc>
                <a:spcPct val="100000"/>
              </a:lnSpc>
            </a:pPr>
            <a:r>
              <a:rPr lang="en-GB" sz="1600" b="1" dirty="0">
                <a:solidFill>
                  <a:srgbClr val="6F3167"/>
                </a:solidFill>
                <a:cs typeface="Segoe UI"/>
              </a:rPr>
              <a:t>International partners </a:t>
            </a:r>
            <a:r>
              <a:rPr lang="en-GB" sz="1600" dirty="0">
                <a:cs typeface="Arial"/>
              </a:rPr>
              <a:t>can join a consortia but cannot be the lead applicant.</a:t>
            </a:r>
            <a:endParaRPr lang="en-US" sz="1600" dirty="0">
              <a:cs typeface="Arial"/>
            </a:endParaRPr>
          </a:p>
          <a:p>
            <a:pPr>
              <a:lnSpc>
                <a:spcPct val="100000"/>
              </a:lnSpc>
            </a:pPr>
            <a:r>
              <a:rPr lang="en-GB" sz="1600" dirty="0">
                <a:cs typeface="Segoe UI"/>
              </a:rPr>
              <a:t>Consortia can </a:t>
            </a:r>
            <a:r>
              <a:rPr lang="en-GB" sz="1600" b="1" dirty="0">
                <a:solidFill>
                  <a:srgbClr val="6F3167"/>
                </a:solidFill>
                <a:cs typeface="Segoe UI"/>
              </a:rPr>
              <a:t>apply for multiple challenges</a:t>
            </a:r>
            <a:r>
              <a:rPr lang="en-GB" sz="1600" dirty="0">
                <a:solidFill>
                  <a:srgbClr val="6F3167"/>
                </a:solidFill>
                <a:cs typeface="Segoe UI"/>
              </a:rPr>
              <a:t> </a:t>
            </a:r>
            <a:r>
              <a:rPr lang="en-GB" sz="1600" dirty="0">
                <a:cs typeface="Segoe UI"/>
              </a:rPr>
              <a:t>by submitting a separate application for each, however grant funding can only be received for one challenge.</a:t>
            </a:r>
          </a:p>
          <a:p>
            <a:pPr>
              <a:lnSpc>
                <a:spcPct val="100000"/>
              </a:lnSpc>
            </a:pPr>
            <a:r>
              <a:rPr lang="en-AU" sz="1600" dirty="0"/>
              <a:t>The Department of Industry, Science and Resources has created a </a:t>
            </a:r>
            <a:r>
              <a:rPr lang="en-AU" sz="1600" b="1" dirty="0">
                <a:solidFill>
                  <a:srgbClr val="6F3167"/>
                </a:solidFill>
              </a:rPr>
              <a:t>Contacts Directory</a:t>
            </a:r>
            <a:r>
              <a:rPr lang="en-AU" sz="1600" dirty="0"/>
              <a:t>. Parties looking to connect with other potential applicants to form consortia can use this directory to identify possible partners at </a:t>
            </a:r>
            <a:r>
              <a:rPr lang="en-AU" sz="1600" b="1" dirty="0">
                <a:hlinkClick r:id="rId3"/>
              </a:rPr>
              <a:t>industry</a:t>
            </a:r>
            <a:r>
              <a:rPr lang="en-AU" sz="1600" dirty="0">
                <a:hlinkClick r:id="rId3"/>
              </a:rPr>
              <a:t>.gov.au/</a:t>
            </a:r>
            <a:r>
              <a:rPr lang="en-AU" sz="1600" dirty="0" err="1">
                <a:hlinkClick r:id="rId3"/>
              </a:rPr>
              <a:t>CTCPdirectory</a:t>
            </a:r>
            <a:r>
              <a:rPr lang="en-AU" sz="1600" dirty="0"/>
              <a:t>. </a:t>
            </a:r>
            <a:endParaRPr lang="en-US" sz="1600" dirty="0">
              <a:cs typeface="Segoe UI"/>
            </a:endParaRPr>
          </a:p>
          <a:p>
            <a:pPr marL="0" indent="0">
              <a:lnSpc>
                <a:spcPct val="100000"/>
              </a:lnSpc>
              <a:buNone/>
            </a:pPr>
            <a:endParaRPr lang="en-GB" sz="1600" dirty="0">
              <a:cs typeface="Segoe U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74F1D8-C624-F546-FCF8-6D58BF1B2467}"/>
              </a:ext>
            </a:extLst>
          </p:cNvPr>
          <p:cNvSpPr txBox="1"/>
          <p:nvPr/>
        </p:nvSpPr>
        <p:spPr>
          <a:xfrm>
            <a:off x="775656" y="1099477"/>
            <a:ext cx="10511289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667512">
              <a:spcAft>
                <a:spcPts val="600"/>
              </a:spcAft>
            </a:pPr>
            <a:r>
              <a:rPr lang="en-GB" sz="2000" b="1" dirty="0">
                <a:solidFill>
                  <a:srgbClr val="6F3167"/>
                </a:solidFill>
                <a:latin typeface="Public Sans" pitchFamily="2" charset="77"/>
                <a:ea typeface="+mn-lt"/>
                <a:cs typeface="+mn-lt"/>
              </a:rPr>
              <a:t>Form a consortia</a:t>
            </a:r>
            <a:endParaRPr lang="en-US" sz="2000" b="1" dirty="0">
              <a:solidFill>
                <a:srgbClr val="6F3167"/>
              </a:solidFill>
              <a:latin typeface="Public Sans" pitchFamily="2" charset="77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31503E-C5CD-9BE4-D3E9-B0970268A343}"/>
              </a:ext>
            </a:extLst>
          </p:cNvPr>
          <p:cNvSpPr txBox="1">
            <a:spLocks/>
          </p:cNvSpPr>
          <p:nvPr/>
        </p:nvSpPr>
        <p:spPr>
          <a:xfrm>
            <a:off x="775656" y="5877019"/>
            <a:ext cx="8155280" cy="66394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Public Sans" pitchFamily="2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1600" dirty="0">
                <a:ea typeface="+mn-lt"/>
                <a:cs typeface="+mn-lt"/>
              </a:rPr>
              <a:t>For application guidelines, eligibility requirements and contact directory details visit:  </a:t>
            </a:r>
            <a:r>
              <a:rPr lang="en-AU" sz="1600" b="1" dirty="0">
                <a:ea typeface="+mn-lt"/>
                <a:cs typeface="+mn-lt"/>
                <a:hlinkClick r:id="rId4"/>
              </a:rPr>
              <a:t>business.</a:t>
            </a:r>
            <a:r>
              <a:rPr lang="en-AU" sz="1600" dirty="0">
                <a:ea typeface="+mn-lt"/>
                <a:cs typeface="+mn-lt"/>
                <a:hlinkClick r:id="rId4"/>
              </a:rPr>
              <a:t>gov.au/</a:t>
            </a:r>
            <a:r>
              <a:rPr lang="en-AU" sz="1600" dirty="0" err="1">
                <a:ea typeface="+mn-lt"/>
                <a:cs typeface="+mn-lt"/>
                <a:hlinkClick r:id="rId4"/>
              </a:rPr>
              <a:t>ctcp</a:t>
            </a:r>
            <a:endParaRPr lang="en-GB" sz="1600" dirty="0">
              <a:ea typeface="+mn-lt"/>
              <a:cs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123ACD7-125E-5F05-E222-CFA732FCC7A3}"/>
              </a:ext>
            </a:extLst>
          </p:cNvPr>
          <p:cNvSpPr txBox="1"/>
          <p:nvPr/>
        </p:nvSpPr>
        <p:spPr>
          <a:xfrm>
            <a:off x="9504063" y="1631932"/>
            <a:ext cx="2708067" cy="27084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1400" dirty="0">
                <a:solidFill>
                  <a:srgbClr val="6F3167"/>
                </a:solidFill>
                <a:latin typeface="Public Sans Medium" pitchFamily="2" charset="77"/>
              </a:rPr>
              <a:t>Your consortia could include: </a:t>
            </a:r>
            <a:endParaRPr lang="en-US" sz="1400" dirty="0">
              <a:solidFill>
                <a:srgbClr val="6F3167"/>
              </a:solidFill>
              <a:latin typeface="Public Sans Medium" pitchFamily="2" charset="77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1400" i="1" dirty="0">
                <a:solidFill>
                  <a:srgbClr val="6F3167"/>
                </a:solidFill>
                <a:latin typeface="Public Sans" pitchFamily="2" charset="77"/>
                <a:ea typeface="Verdana"/>
              </a:rPr>
              <a:t>Academics (research organisations) </a:t>
            </a:r>
            <a:endParaRPr lang="en-GB" sz="1400" i="1" dirty="0">
              <a:solidFill>
                <a:srgbClr val="6F3167"/>
              </a:solidFill>
              <a:latin typeface="Public Sans" pitchFamily="2" charset="77"/>
              <a:ea typeface="Verdana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1400" i="1" dirty="0">
                <a:solidFill>
                  <a:srgbClr val="6F3167"/>
                </a:solidFill>
                <a:latin typeface="Public Sans" pitchFamily="2" charset="77"/>
                <a:ea typeface="Verdana"/>
              </a:rPr>
              <a:t>Businesses </a:t>
            </a:r>
            <a:endParaRPr lang="en-GB" sz="1400" i="1" dirty="0">
              <a:solidFill>
                <a:srgbClr val="6F3167"/>
              </a:solidFill>
              <a:latin typeface="Public Sans" pitchFamily="2" charset="77"/>
              <a:ea typeface="Verdana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1400" i="1" dirty="0">
                <a:solidFill>
                  <a:srgbClr val="6F3167"/>
                </a:solidFill>
                <a:latin typeface="Public Sans" pitchFamily="2" charset="77"/>
                <a:ea typeface="Verdana"/>
              </a:rPr>
              <a:t>Industry </a:t>
            </a:r>
            <a:endParaRPr lang="en-GB" sz="1400" i="1" dirty="0">
              <a:solidFill>
                <a:srgbClr val="6F3167"/>
              </a:solidFill>
              <a:latin typeface="Public Sans" pitchFamily="2" charset="77"/>
              <a:ea typeface="Verdana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1400" i="1" dirty="0">
                <a:solidFill>
                  <a:srgbClr val="6F3167"/>
                </a:solidFill>
                <a:latin typeface="Public Sans" pitchFamily="2" charset="77"/>
                <a:ea typeface="Verdana"/>
              </a:rPr>
              <a:t>Start-ups </a:t>
            </a:r>
            <a:endParaRPr lang="en-GB" sz="1400" i="1" dirty="0">
              <a:solidFill>
                <a:srgbClr val="6F3167"/>
              </a:solidFill>
              <a:latin typeface="Public Sans" pitchFamily="2" charset="77"/>
              <a:ea typeface="Verdana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1400" i="1" dirty="0">
                <a:solidFill>
                  <a:srgbClr val="6F3167"/>
                </a:solidFill>
                <a:latin typeface="Public Sans" pitchFamily="2" charset="77"/>
                <a:ea typeface="Verdana"/>
              </a:rPr>
              <a:t>Other interested entities and technology users </a:t>
            </a:r>
            <a:endParaRPr lang="en-GB" sz="1400" i="1" dirty="0">
              <a:solidFill>
                <a:srgbClr val="6F3167"/>
              </a:solidFill>
              <a:latin typeface="Public Sans" pitchFamily="2" charset="77"/>
              <a:ea typeface="Verdana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1400" i="1" dirty="0">
                <a:solidFill>
                  <a:srgbClr val="6F3167"/>
                </a:solidFill>
                <a:latin typeface="Public Sans" pitchFamily="2" charset="77"/>
                <a:ea typeface="Verdana"/>
              </a:rPr>
              <a:t>International partners </a:t>
            </a:r>
          </a:p>
          <a:p>
            <a:pPr>
              <a:buFont typeface="Calibri" panose="020B0604020202020204" pitchFamily="34" charset="0"/>
              <a:buChar char="-"/>
            </a:pPr>
            <a:endParaRPr lang="en-GB" sz="1400" i="1" dirty="0">
              <a:solidFill>
                <a:srgbClr val="6F3167"/>
              </a:solidFill>
              <a:latin typeface="Public Sans" pitchFamily="2" charset="77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7B2B753-BDDF-4B39-9B9A-7E74979B9C43}"/>
              </a:ext>
            </a:extLst>
          </p:cNvPr>
          <p:cNvCxnSpPr/>
          <p:nvPr/>
        </p:nvCxnSpPr>
        <p:spPr>
          <a:xfrm>
            <a:off x="796519" y="6632240"/>
            <a:ext cx="7837714" cy="0"/>
          </a:xfrm>
          <a:prstGeom prst="line">
            <a:avLst/>
          </a:prstGeom>
          <a:ln>
            <a:solidFill>
              <a:srgbClr val="EF535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13C213-DFDC-6F60-7461-580140868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49678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30EA680-D336-4FF7-8B7A-9848BB0A1C32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81268C72-CFB8-2CD7-1507-F15BD89A8030}"/>
              </a:ext>
            </a:extLst>
          </p:cNvPr>
          <p:cNvSpPr txBox="1">
            <a:spLocks/>
          </p:cNvSpPr>
          <p:nvPr/>
        </p:nvSpPr>
        <p:spPr>
          <a:xfrm>
            <a:off x="775656" y="6705513"/>
            <a:ext cx="1364643" cy="2084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300" b="1" dirty="0">
                <a:solidFill>
                  <a:schemeClr val="tx1"/>
                </a:solidFill>
              </a:rPr>
              <a:t>industry</a:t>
            </a:r>
            <a:r>
              <a:rPr lang="en-US" sz="1300" dirty="0">
                <a:solidFill>
                  <a:schemeClr val="tx1"/>
                </a:solidFill>
              </a:rPr>
              <a:t>.gov.au</a:t>
            </a:r>
            <a:endParaRPr lang="en-AU" sz="13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790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a36bd50b-1532-4c22-b385-5c082c960938">
      <Value>3942</Value>
      <Value>128</Value>
      <Value>1</Value>
    </TaxCatchAll>
    <adb9bed2e36e4a93af574aeb444da63e xmlns="a36bd50b-1532-4c22-b385-5c082c960938">
      <Terms xmlns="http://schemas.microsoft.com/office/infopath/2007/PartnerControls"/>
    </adb9bed2e36e4a93af574aeb444da63e>
    <n99e4c9942c6404eb103464a00e6097b xmlns="a36bd50b-1532-4c22-b385-5c082c960938">
      <Terms xmlns="http://schemas.microsoft.com/office/infopath/2007/PartnerControls"/>
    </n99e4c9942c6404eb103464a00e6097b>
    <IconOverlay xmlns="http://schemas.microsoft.com/sharepoint/v4" xsi:nil="true"/>
    <pe2555c81638466f9eb614edb9ecde52 xmlns="a36bd50b-1532-4c22-b385-5c082c960938">
      <Terms xmlns="http://schemas.microsoft.com/office/infopath/2007/PartnerControls">
        <TermInfo xmlns="http://schemas.microsoft.com/office/infopath/2007/PartnerControls">
          <TermName xmlns="http://schemas.microsoft.com/office/infopath/2007/PartnerControls">Presentation</TermName>
          <TermId xmlns="http://schemas.microsoft.com/office/infopath/2007/PartnerControls">ab805e68-7a57-486a-be81-1c5c2b6ed4f5</TermId>
        </TermInfo>
      </Terms>
    </pe2555c81638466f9eb614edb9ecde52>
    <aa25a1a23adf4c92a153145de6afe324 xmlns="a36bd50b-1532-4c22-b385-5c082c960938">
      <Terms xmlns="http://schemas.microsoft.com/office/infopath/2007/PartnerControls">
        <TermInfo xmlns="http://schemas.microsoft.com/office/infopath/2007/PartnerControls">
          <TermName xmlns="http://schemas.microsoft.com/office/infopath/2007/PartnerControls">OFFICIAL</TermName>
          <TermId xmlns="http://schemas.microsoft.com/office/infopath/2007/PartnerControls">6106d03b-a1a0-4e30-9d91-d5e9fb4314f9</TermId>
        </TermInfo>
      </Terms>
    </aa25a1a23adf4c92a153145de6afe324>
    <ida2e8ba43854ca2805849a31f29076a xmlns="a7d5f76e-ad64-43b2-8afb-d080d21ef2c4">
      <Terms xmlns="http://schemas.microsoft.com/office/infopath/2007/PartnerControls">
        <TermInfo xmlns="http://schemas.microsoft.com/office/infopath/2007/PartnerControls">
          <TermName xmlns="http://schemas.microsoft.com/office/infopath/2007/PartnerControls">Critical Technology Challenge Program`</TermName>
          <TermId xmlns="http://schemas.microsoft.com/office/infopath/2007/PartnerControls">22222222-2222-2222-2222-222222222222</TermId>
        </TermInfo>
      </Terms>
    </ida2e8ba43854ca2805849a31f29076a>
    <g7bcb40ba23249a78edca7d43a67c1c9 xmlns="a36bd50b-1532-4c22-b385-5c082c960938">
      <Terms xmlns="http://schemas.microsoft.com/office/infopath/2007/PartnerControls"/>
    </g7bcb40ba23249a78edca7d43a67c1c9>
    <Comments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099D2EAA034D54091CB7763D5694A4A" ma:contentTypeVersion="16" ma:contentTypeDescription="Create a new document." ma:contentTypeScope="" ma:versionID="fb2a4cff4f814f8fba0074a912965e12">
  <xsd:schema xmlns:xsd="http://www.w3.org/2001/XMLSchema" xmlns:xs="http://www.w3.org/2001/XMLSchema" xmlns:p="http://schemas.microsoft.com/office/2006/metadata/properties" xmlns:ns1="http://schemas.microsoft.com/sharepoint/v3" xmlns:ns2="a36bd50b-1532-4c22-b385-5c082c960938" xmlns:ns3="a7d5f76e-ad64-43b2-8afb-d080d21ef2c4" xmlns:ns4="http://schemas.microsoft.com/sharepoint/v4" targetNamespace="http://schemas.microsoft.com/office/2006/metadata/properties" ma:root="true" ma:fieldsID="a69ef5c398b63fe3f81760b047f7c103" ns1:_="" ns2:_="" ns3:_="" ns4:_="">
    <xsd:import namespace="http://schemas.microsoft.com/sharepoint/v3"/>
    <xsd:import namespace="a36bd50b-1532-4c22-b385-5c082c960938"/>
    <xsd:import namespace="a7d5f76e-ad64-43b2-8afb-d080d21ef2c4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aa25a1a23adf4c92a153145de6afe324" minOccurs="0"/>
                <xsd:element ref="ns2:TaxCatchAll" minOccurs="0"/>
                <xsd:element ref="ns2:pe2555c81638466f9eb614edb9ecde52" minOccurs="0"/>
                <xsd:element ref="ns2:g7bcb40ba23249a78edca7d43a67c1c9" minOccurs="0"/>
                <xsd:element ref="ns2:adb9bed2e36e4a93af574aeb444da63e" minOccurs="0"/>
                <xsd:element ref="ns2:n99e4c9942c6404eb103464a00e6097b" minOccurs="0"/>
                <xsd:element ref="ns1:Comments" minOccurs="0"/>
                <xsd:element ref="ns3:ida2e8ba43854ca2805849a31f29076a" minOccurs="0"/>
                <xsd:element ref="ns3:SharedWithUsers" minOccurs="0"/>
                <xsd:element ref="ns4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Comments" ma:index="22" nillable="true" ma:displayName="Comments" ma:internalName="Comments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6bd50b-1532-4c22-b385-5c082c960938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aa25a1a23adf4c92a153145de6afe324" ma:index="12" ma:taxonomy="true" ma:internalName="aa25a1a23adf4c92a153145de6afe324" ma:taxonomyFieldName="DocHub_SecurityClassification" ma:displayName="Security Classification" ma:fieldId="{aa25a1a2-3adf-4c92-a153-145de6afe324}" ma:sspId="fb0313f7-9433-48c0-866e-9e0bbee59a50" ma:termSetId="f68a6a0b-bd85-4d9d-9c73-c45af096016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3" nillable="true" ma:displayName="Taxonomy Catch All Column" ma:description="" ma:hidden="true" ma:list="{633a3b86-2182-4a92-8345-6a7fb27c2e74}" ma:internalName="TaxCatchAll" ma:showField="CatchAllData" ma:web="a7d5f76e-ad64-43b2-8afb-d080d21ef2c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e2555c81638466f9eb614edb9ecde52" ma:index="15" ma:taxonomy="true" ma:internalName="pe2555c81638466f9eb614edb9ecde52" ma:taxonomyFieldName="DocHub_DocumentType" ma:displayName="Document Type" ma:indexed="true" ma:fieldId="{9e2555c8-1638-466f-9eb6-14edb9ecde52}" ma:sspId="fb0313f7-9433-48c0-866e-9e0bbee59a50" ma:termSetId="0e4c18c5-28eb-4f9e-8056-b3cddd4b5d9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g7bcb40ba23249a78edca7d43a67c1c9" ma:index="17" nillable="true" ma:taxonomy="true" ma:internalName="g7bcb40ba23249a78edca7d43a67c1c9" ma:taxonomyFieldName="DocHub_WorkActivity" ma:displayName="Work Activity" ma:indexed="true" ma:fieldId="{07bcb40b-a232-49a7-8edc-a7d43a67c1c9}" ma:sspId="fb0313f7-9433-48c0-866e-9e0bbee59a50" ma:termSetId="6713ebbd-194a-499f-ab84-a4d70e145fb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adb9bed2e36e4a93af574aeb444da63e" ma:index="19" nillable="true" ma:taxonomy="true" ma:internalName="adb9bed2e36e4a93af574aeb444da63e" ma:taxonomyFieldName="DocHub_Keywords" ma:displayName="Division Keywords" ma:fieldId="{adb9bed2-e36e-4a93-af57-4aeb444da63e}" ma:taxonomyMulti="true" ma:sspId="fb0313f7-9433-48c0-866e-9e0bbee59a50" ma:termSetId="0060d4a3-bf80-472b-a256-01769a92f08c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n99e4c9942c6404eb103464a00e6097b" ma:index="21" nillable="true" ma:taxonomy="true" ma:internalName="n99e4c9942c6404eb103464a00e6097b" ma:taxonomyFieldName="DocHub_Year" ma:displayName="Year" ma:indexed="true" ma:fieldId="{799e4c99-42c6-404e-b103-464a00e6097b}" ma:sspId="fb0313f7-9433-48c0-866e-9e0bbee59a50" ma:termSetId="07e1743d-d980-4fe7-a67d-b87ecf7f18f6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d5f76e-ad64-43b2-8afb-d080d21ef2c4" elementFormDefault="qualified">
    <xsd:import namespace="http://schemas.microsoft.com/office/2006/documentManagement/types"/>
    <xsd:import namespace="http://schemas.microsoft.com/office/infopath/2007/PartnerControls"/>
    <xsd:element name="ida2e8ba43854ca2805849a31f29076a" ma:index="24" nillable="true" ma:taxonomy="true" ma:internalName="ida2e8ba43854ca2805849a31f29076a" ma:taxonomyFieldName="DocHub_NationalQuantumStrategyProjects" ma:displayName="Project" ma:indexed="true" ma:default="" ma:fieldId="{2da2e8ba-4385-4ca2-8058-49a31f29076a}" ma:sspId="fb0313f7-9433-48c0-866e-9e0bbee59a50" ma:termSetId="a4f2c372-6b38-4759-8309-d958fd9079f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aredWithUsers" ma:index="2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26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B892AAB-48B7-4DA5-A9EF-DB6CB10788FA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BFB98C3C-CE7B-4F77-9E56-617994479227}">
  <ds:schemaRefs>
    <ds:schemaRef ds:uri="http://schemas.microsoft.com/office/infopath/2007/PartnerControls"/>
    <ds:schemaRef ds:uri="http://schemas.microsoft.com/office/2006/metadata/properties"/>
    <ds:schemaRef ds:uri="http://purl.org/dc/dcmitype/"/>
    <ds:schemaRef ds:uri="a7d5f76e-ad64-43b2-8afb-d080d21ef2c4"/>
    <ds:schemaRef ds:uri="http://schemas.microsoft.com/office/2006/documentManagement/types"/>
    <ds:schemaRef ds:uri="http://schemas.openxmlformats.org/package/2006/metadata/core-properties"/>
    <ds:schemaRef ds:uri="http://schemas.microsoft.com/sharepoint/v4"/>
    <ds:schemaRef ds:uri="a36bd50b-1532-4c22-b385-5c082c960938"/>
    <ds:schemaRef ds:uri="http://purl.org/dc/elements/1.1/"/>
    <ds:schemaRef ds:uri="http://schemas.microsoft.com/sharepoint/v3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33BDE8D2-0A02-47A7-9131-106680E9B2B2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6DBC70D3-8516-4CEE-AA8E-39EFAB3965D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a36bd50b-1532-4c22-b385-5c082c960938"/>
    <ds:schemaRef ds:uri="a7d5f76e-ad64-43b2-8afb-d080d21ef2c4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1271</TotalTime>
  <Words>517</Words>
  <Application>Microsoft Office PowerPoint</Application>
  <PresentationFormat>Widescreen</PresentationFormat>
  <Paragraphs>61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Aptos</vt:lpstr>
      <vt:lpstr>Aptos Display</vt:lpstr>
      <vt:lpstr>Arial</vt:lpstr>
      <vt:lpstr>Arial,Sans-Serif</vt:lpstr>
      <vt:lpstr>Calibri</vt:lpstr>
      <vt:lpstr>Public Sans</vt:lpstr>
      <vt:lpstr>Public Sans ExtraLight</vt:lpstr>
      <vt:lpstr>Public Sans Medium</vt:lpstr>
      <vt:lpstr>office theme</vt:lpstr>
      <vt:lpstr>Critical Technologies  Challenge Program</vt:lpstr>
      <vt:lpstr>$36 MILLION to solve Australia’s significant national challenges </vt:lpstr>
      <vt:lpstr>How is the funding allocated?</vt:lpstr>
      <vt:lpstr>What are the Challenges for Round 1? </vt:lpstr>
      <vt:lpstr>How do I apply? 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Critical Technologies Challenge Program</dc:title>
  <dc:creator>Kennedy, Trudy</dc:creator>
  <cp:lastModifiedBy>Murray, Matt</cp:lastModifiedBy>
  <cp:revision>8</cp:revision>
  <dcterms:created xsi:type="dcterms:W3CDTF">2024-04-15T00:05:31Z</dcterms:created>
  <dcterms:modified xsi:type="dcterms:W3CDTF">2024-05-30T05:14:55Z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0x0101004099D2EAA034D54091CB7763D5694A4A</vt:lpwstr>
  </property>
  <property fmtid="{D5CDD505-2E9C-101B-9397-08002B2CF9AE}" pid="4" name="ComplianceAssetId">
    <vt:lpwstr/>
  </property>
  <property fmtid="{D5CDD505-2E9C-101B-9397-08002B2CF9AE}" pid="5" name="_ExtendedDescription">
    <vt:lpwstr/>
  </property>
  <property fmtid="{D5CDD505-2E9C-101B-9397-08002B2CF9AE}" pid="6" name="_activity">
    <vt:lpwstr>{"FileActivityType":"6","FileActivityTimeStamp":"2024-04-15T02:10:30.310Z","FileActivityUsersOnPage":[{"DisplayName":"Nicole Sergi","Id":"nicole.sergi@rdconsulting.com.au"}],"FileActivityNavigationId":null}</vt:lpwstr>
  </property>
  <property fmtid="{D5CDD505-2E9C-101B-9397-08002B2CF9AE}" pid="7" name="TriggerFlowInfo">
    <vt:lpwstr/>
  </property>
  <property fmtid="{D5CDD505-2E9C-101B-9397-08002B2CF9AE}" pid="8" name="DocHub_Year">
    <vt:lpwstr/>
  </property>
  <property fmtid="{D5CDD505-2E9C-101B-9397-08002B2CF9AE}" pid="9" name="DocHub_DocumentType">
    <vt:lpwstr>128;#Presentation|ab805e68-7a57-486a-be81-1c5c2b6ed4f5</vt:lpwstr>
  </property>
  <property fmtid="{D5CDD505-2E9C-101B-9397-08002B2CF9AE}" pid="10" name="DocHub_SecurityClassification">
    <vt:lpwstr>1;#OFFICIAL|6106d03b-a1a0-4e30-9d91-d5e9fb4314f9</vt:lpwstr>
  </property>
  <property fmtid="{D5CDD505-2E9C-101B-9397-08002B2CF9AE}" pid="11" name="DocHub_Keywords">
    <vt:lpwstr/>
  </property>
  <property fmtid="{D5CDD505-2E9C-101B-9397-08002B2CF9AE}" pid="12" name="DocHub_NationalQuantumStrategyProjects">
    <vt:lpwstr>3942;#Critical Technology Challenge Program`|22222222-2222-2222-2222-222222222222</vt:lpwstr>
  </property>
  <property fmtid="{D5CDD505-2E9C-101B-9397-08002B2CF9AE}" pid="13" name="DocHub_WorkActivity">
    <vt:lpwstr/>
  </property>
</Properties>
</file>