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0"/>
  </p:notesMasterIdLst>
  <p:sldIdLst>
    <p:sldId id="256" r:id="rId5"/>
    <p:sldId id="257" r:id="rId6"/>
    <p:sldId id="265" r:id="rId7"/>
    <p:sldId id="268" r:id="rId8"/>
    <p:sldId id="266" r:id="rId9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846BE0C-E480-DEF3-15CF-F42D13946D64}" name="Chris Lancaster" initials="" userId="S::chris@rdconsulting.com.au::40bb3363-0228-479b-b84c-b191325dc103" providerId="AD"/>
  <p188:author id="{E02F0129-5D7D-748A-3B79-4FE5792EE04F}" name="Crimmins, Emily" initials="CE" userId="S::emily.crimmins@industry.gov.au::39e4221c-8c47-4eb2-92ff-db8364caf7e6" providerId="AD"/>
  <p188:author id="{C2977D32-FF57-0535-11D0-339E1248D164}" name="O'Connor, Jodi" initials="OJ" userId="S::Jodi.O'Connor@industry.gov.au::f86582cf-393b-4864-8734-6a0aa3f076e9" providerId="AD"/>
  <p188:author id="{E007E644-043D-B1D2-76C8-8D330E7E915D}" name="Hofsteede, Jess" initials="JH" userId="S::Jess.Hofsteede@industry.gov.au::2f8d6440-0c84-416b-a835-c6d68b03bbbf" providerId="AD"/>
  <p188:author id="{F6699973-C26C-5F0D-2F6D-D8FFDE8D6100}" name="Kennedy, Trudy" initials="KT" userId="S::Trudy.Kennedy@industry.gov.au::e73804af-2f4b-4388-ab95-5e81256a4b7b" providerId="AD"/>
  <p188:author id="{7EC6D976-72CB-9332-ECAF-D91AD9E87EE9}" name="Nicole Sergi" initials="NS" userId="S::nicole.sergi@rdconsulting.com.au::d6e7894e-9a0f-43cd-8606-01600d81670c" providerId="AD"/>
  <p188:author id="{57B94B82-F567-C30B-B145-05C6A065C661}" name="Kennedy, Trudy" initials="KT" userId="S::trudy.kennedy@industry.gov.au::e73804af-2f4b-4388-ab95-5e81256a4b7b" providerId="AD"/>
  <p188:author id="{4D39838B-DC44-F6A8-D66F-A12DA37DD7BC}" name="Maddie Power" initials="MP" userId="S::maddie@rdconsulting.com.au::752cb862-7998-4e4f-9f29-543b88356fdf" providerId="AD"/>
  <p188:author id="{BE5ED690-7C79-F242-3FD3-FFE76863F3C8}" name="Crimmins, Emily" initials="CE" userId="S::Emily.Crimmins@industry.gov.au::39e4221c-8c47-4eb2-92ff-db8364caf7e6" providerId="AD"/>
  <p188:author id="{EEEC83CE-CCC7-6CDD-04FF-D36DCB87D3C5}" name="Auchettl, Helene" initials="HA" userId="S::Helene.Auchettl@industry.gov.au::843606f8-f7af-4b86-be65-36c89aaf2265" providerId="AD"/>
  <p188:author id="{B4987CEA-556E-3515-EE3C-C61D7C08E055}" name="Auchettl, Helene" initials="AH" userId="S::helene.auchettl@industry.gov.au::843606f8-f7af-4b86-be65-36c89aaf2265" providerId="AD"/>
  <p188:author id="{B5D500F0-3638-6478-C8B9-12A0A85D1E36}" name="Emma Kennedy" initials="EK" userId="S::em@rdconsulting.com.au::b00a8a95-f003-4c0c-a1e4-46d20ebe42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3167"/>
    <a:srgbClr val="E6E6E6"/>
    <a:srgbClr val="EF53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1" autoAdjust="0"/>
    <p:restoredTop sz="86406" autoAdjust="0"/>
  </p:normalViewPr>
  <p:slideViewPr>
    <p:cSldViewPr snapToGrid="0">
      <p:cViewPr varScale="1">
        <p:scale>
          <a:sx n="103" d="100"/>
          <a:sy n="103" d="100"/>
        </p:scale>
        <p:origin x="90" y="3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fsteede, Jess" userId="2f8d6440-0c84-416b-a835-c6d68b03bbbf" providerId="ADAL" clId="{2E706C9B-370C-4A7A-B435-E57445266A65}"/>
    <pc:docChg chg="modSld">
      <pc:chgData name="Hofsteede, Jess" userId="2f8d6440-0c84-416b-a835-c6d68b03bbbf" providerId="ADAL" clId="{2E706C9B-370C-4A7A-B435-E57445266A65}" dt="2024-12-11T00:22:23.409" v="9" actId="13926"/>
      <pc:docMkLst>
        <pc:docMk/>
      </pc:docMkLst>
      <pc:sldChg chg="modSp mod">
        <pc:chgData name="Hofsteede, Jess" userId="2f8d6440-0c84-416b-a835-c6d68b03bbbf" providerId="ADAL" clId="{2E706C9B-370C-4A7A-B435-E57445266A65}" dt="2024-12-11T00:22:23.409" v="9" actId="13926"/>
        <pc:sldMkLst>
          <pc:docMk/>
          <pc:sldMk cId="4120911649" sldId="265"/>
        </pc:sldMkLst>
        <pc:spChg chg="mod">
          <ac:chgData name="Hofsteede, Jess" userId="2f8d6440-0c84-416b-a835-c6d68b03bbbf" providerId="ADAL" clId="{2E706C9B-370C-4A7A-B435-E57445266A65}" dt="2024-12-11T00:22:23.409" v="9" actId="13926"/>
          <ac:spMkLst>
            <pc:docMk/>
            <pc:sldMk cId="4120911649" sldId="265"/>
            <ac:spMk id="4" creationId="{3B50B70C-DF49-CEC8-658C-C6A08F2E59CD}"/>
          </ac:spMkLst>
        </pc:spChg>
      </pc:sldChg>
    </pc:docChg>
  </pc:docChgLst>
  <pc:docChgLst>
    <pc:chgData name="Hofsteede, Jess" userId="2f8d6440-0c84-416b-a835-c6d68b03bbbf" providerId="ADAL" clId="{295DB525-A0CC-4150-BBCF-2564B4F790BF}"/>
    <pc:docChg chg="modSld">
      <pc:chgData name="Hofsteede, Jess" userId="2f8d6440-0c84-416b-a835-c6d68b03bbbf" providerId="ADAL" clId="{295DB525-A0CC-4150-BBCF-2564B4F790BF}" dt="2024-12-13T01:30:46.673" v="0" actId="13926"/>
      <pc:docMkLst>
        <pc:docMk/>
      </pc:docMkLst>
      <pc:sldChg chg="modSp mod">
        <pc:chgData name="Hofsteede, Jess" userId="2f8d6440-0c84-416b-a835-c6d68b03bbbf" providerId="ADAL" clId="{295DB525-A0CC-4150-BBCF-2564B4F790BF}" dt="2024-12-13T01:30:46.673" v="0" actId="13926"/>
        <pc:sldMkLst>
          <pc:docMk/>
          <pc:sldMk cId="4120911649" sldId="265"/>
        </pc:sldMkLst>
        <pc:spChg chg="mod">
          <ac:chgData name="Hofsteede, Jess" userId="2f8d6440-0c84-416b-a835-c6d68b03bbbf" providerId="ADAL" clId="{295DB525-A0CC-4150-BBCF-2564B4F790BF}" dt="2024-12-13T01:30:46.673" v="0" actId="13926"/>
          <ac:spMkLst>
            <pc:docMk/>
            <pc:sldMk cId="4120911649" sldId="265"/>
            <ac:spMk id="4" creationId="{3B50B70C-DF49-CEC8-658C-C6A08F2E59CD}"/>
          </ac:spMkLst>
        </pc:spChg>
      </pc:sldChg>
    </pc:docChg>
  </pc:docChgLst>
  <pc:docChgLst>
    <pc:chgData name="Hofsteede, Jess" userId="2f8d6440-0c84-416b-a835-c6d68b03bbbf" providerId="ADAL" clId="{EF1C818E-18C9-41E3-93F2-A8A72B7C3E1E}"/>
    <pc:docChg chg="modSld">
      <pc:chgData name="Hofsteede, Jess" userId="2f8d6440-0c84-416b-a835-c6d68b03bbbf" providerId="ADAL" clId="{EF1C818E-18C9-41E3-93F2-A8A72B7C3E1E}" dt="2024-12-16T21:24:34.593" v="1" actId="20577"/>
      <pc:docMkLst>
        <pc:docMk/>
      </pc:docMkLst>
      <pc:sldChg chg="modSp mod">
        <pc:chgData name="Hofsteede, Jess" userId="2f8d6440-0c84-416b-a835-c6d68b03bbbf" providerId="ADAL" clId="{EF1C818E-18C9-41E3-93F2-A8A72B7C3E1E}" dt="2024-12-16T21:24:34.593" v="1" actId="20577"/>
        <pc:sldMkLst>
          <pc:docMk/>
          <pc:sldMk cId="4120911649" sldId="265"/>
        </pc:sldMkLst>
        <pc:spChg chg="mod">
          <ac:chgData name="Hofsteede, Jess" userId="2f8d6440-0c84-416b-a835-c6d68b03bbbf" providerId="ADAL" clId="{EF1C818E-18C9-41E3-93F2-A8A72B7C3E1E}" dt="2024-12-16T21:24:34.593" v="1" actId="20577"/>
          <ac:spMkLst>
            <pc:docMk/>
            <pc:sldMk cId="4120911649" sldId="265"/>
            <ac:spMk id="13" creationId="{0432C10D-C2BF-9F91-0B25-802FDA415F1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7E304-5375-A943-A870-986BB45312DE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932C71-AD35-564C-8FBC-3CD26D5E86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620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932C71-AD35-564C-8FBC-3CD26D5E86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21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932C71-AD35-564C-8FBC-3CD26D5E86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523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6CB5D14-4E72-4D9F-6E65-28000C56DCC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12315685" cy="6927573"/>
          </a:xfrm>
          <a:prstGeom prst="rect">
            <a:avLst/>
          </a:prstGeom>
        </p:spPr>
      </p:pic>
      <p:pic>
        <p:nvPicPr>
          <p:cNvPr id="3" name="Picture 2" descr="Australian Government | Department of Industry, Science and Resources | Critical Technologies Challenge Program">
            <a:extLst>
              <a:ext uri="{FF2B5EF4-FFF2-40B4-BE49-F238E27FC236}">
                <a16:creationId xmlns:a16="http://schemas.microsoft.com/office/drawing/2014/main" id="{2DDA16A4-433F-87D8-BE90-4BACB0FA71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12" y="891210"/>
            <a:ext cx="5743359" cy="794615"/>
          </a:xfrm>
          <a:prstGeom prst="rect">
            <a:avLst/>
          </a:prstGeom>
        </p:spPr>
      </p:pic>
      <p:sp>
        <p:nvSpPr>
          <p:cNvPr id="4" name="Rectangle 12">
            <a:extLst>
              <a:ext uri="{FF2B5EF4-FFF2-40B4-BE49-F238E27FC236}">
                <a16:creationId xmlns:a16="http://schemas.microsoft.com/office/drawing/2014/main" id="{96C5F75D-8FE5-ACE8-BC9B-D8BC7CB98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" y="2"/>
            <a:ext cx="2401557" cy="346584"/>
          </a:xfrm>
          <a:custGeom>
            <a:avLst/>
            <a:gdLst>
              <a:gd name="connsiteX0" fmla="*/ 0 w 2332168"/>
              <a:gd name="connsiteY0" fmla="*/ 0 h 336570"/>
              <a:gd name="connsiteX1" fmla="*/ 2332168 w 2332168"/>
              <a:gd name="connsiteY1" fmla="*/ 0 h 336570"/>
              <a:gd name="connsiteX2" fmla="*/ 2332168 w 2332168"/>
              <a:gd name="connsiteY2" fmla="*/ 336570 h 336570"/>
              <a:gd name="connsiteX3" fmla="*/ 0 w 2332168"/>
              <a:gd name="connsiteY3" fmla="*/ 336570 h 336570"/>
              <a:gd name="connsiteX4" fmla="*/ 0 w 2332168"/>
              <a:gd name="connsiteY4" fmla="*/ 0 h 336570"/>
              <a:gd name="connsiteX0" fmla="*/ 0 w 2332168"/>
              <a:gd name="connsiteY0" fmla="*/ 0 h 336570"/>
              <a:gd name="connsiteX1" fmla="*/ 2332168 w 2332168"/>
              <a:gd name="connsiteY1" fmla="*/ 0 h 336570"/>
              <a:gd name="connsiteX2" fmla="*/ 2266641 w 2332168"/>
              <a:gd name="connsiteY2" fmla="*/ 196581 h 336570"/>
              <a:gd name="connsiteX3" fmla="*/ 0 w 2332168"/>
              <a:gd name="connsiteY3" fmla="*/ 336570 h 336570"/>
              <a:gd name="connsiteX4" fmla="*/ 0 w 2332168"/>
              <a:gd name="connsiteY4" fmla="*/ 0 h 336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32168" h="336570">
                <a:moveTo>
                  <a:pt x="0" y="0"/>
                </a:moveTo>
                <a:lnTo>
                  <a:pt x="2332168" y="0"/>
                </a:lnTo>
                <a:lnTo>
                  <a:pt x="2266641" y="196581"/>
                </a:lnTo>
                <a:lnTo>
                  <a:pt x="0" y="336570"/>
                </a:lnTo>
                <a:lnTo>
                  <a:pt x="0" y="0"/>
                </a:lnTo>
                <a:close/>
              </a:path>
            </a:pathLst>
          </a:custGeom>
          <a:solidFill>
            <a:srgbClr val="EF53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red flag with a white background&#10;&#10;Description automatically generated">
            <a:extLst>
              <a:ext uri="{FF2B5EF4-FFF2-40B4-BE49-F238E27FC236}">
                <a16:creationId xmlns:a16="http://schemas.microsoft.com/office/drawing/2014/main" id="{CEB906DC-9272-6371-FF03-CC0EAB1903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762" y="-54429"/>
            <a:ext cx="12385524" cy="6966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red flag with a white background&#10;&#10;Description automatically generated">
            <a:extLst>
              <a:ext uri="{FF2B5EF4-FFF2-40B4-BE49-F238E27FC236}">
                <a16:creationId xmlns:a16="http://schemas.microsoft.com/office/drawing/2014/main" id="{4CB8B8B2-6073-415B-A809-3528851FF5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762" y="-54429"/>
            <a:ext cx="12385524" cy="69668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411853"/>
            <a:ext cx="10515600" cy="712994"/>
          </a:xfrm>
        </p:spPr>
        <p:txBody>
          <a:bodyPr anchor="b">
            <a:normAutofit/>
          </a:bodyPr>
          <a:lstStyle>
            <a:lvl1pPr>
              <a:defRPr sz="3000">
                <a:solidFill>
                  <a:schemeClr val="tx2"/>
                </a:solidFill>
                <a:latin typeface="Public Sans" pitchFamily="2" charset="77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1490318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000" b="0">
                <a:solidFill>
                  <a:schemeClr val="tx1"/>
                </a:solidFill>
                <a:latin typeface="Public Sans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A06EC146-01B0-DBA4-850D-EBFE1315F2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96762" y="-54429"/>
            <a:ext cx="2401557" cy="346584"/>
          </a:xfrm>
          <a:custGeom>
            <a:avLst/>
            <a:gdLst>
              <a:gd name="connsiteX0" fmla="*/ 0 w 2332168"/>
              <a:gd name="connsiteY0" fmla="*/ 0 h 336570"/>
              <a:gd name="connsiteX1" fmla="*/ 2332168 w 2332168"/>
              <a:gd name="connsiteY1" fmla="*/ 0 h 336570"/>
              <a:gd name="connsiteX2" fmla="*/ 2332168 w 2332168"/>
              <a:gd name="connsiteY2" fmla="*/ 336570 h 336570"/>
              <a:gd name="connsiteX3" fmla="*/ 0 w 2332168"/>
              <a:gd name="connsiteY3" fmla="*/ 336570 h 336570"/>
              <a:gd name="connsiteX4" fmla="*/ 0 w 2332168"/>
              <a:gd name="connsiteY4" fmla="*/ 0 h 336570"/>
              <a:gd name="connsiteX0" fmla="*/ 0 w 2332168"/>
              <a:gd name="connsiteY0" fmla="*/ 0 h 336570"/>
              <a:gd name="connsiteX1" fmla="*/ 2332168 w 2332168"/>
              <a:gd name="connsiteY1" fmla="*/ 0 h 336570"/>
              <a:gd name="connsiteX2" fmla="*/ 2266641 w 2332168"/>
              <a:gd name="connsiteY2" fmla="*/ 196581 h 336570"/>
              <a:gd name="connsiteX3" fmla="*/ 0 w 2332168"/>
              <a:gd name="connsiteY3" fmla="*/ 336570 h 336570"/>
              <a:gd name="connsiteX4" fmla="*/ 0 w 2332168"/>
              <a:gd name="connsiteY4" fmla="*/ 0 h 336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32168" h="336570">
                <a:moveTo>
                  <a:pt x="0" y="0"/>
                </a:moveTo>
                <a:lnTo>
                  <a:pt x="2332168" y="0"/>
                </a:lnTo>
                <a:lnTo>
                  <a:pt x="2266641" y="196581"/>
                </a:lnTo>
                <a:lnTo>
                  <a:pt x="0" y="336570"/>
                </a:lnTo>
                <a:lnTo>
                  <a:pt x="0" y="0"/>
                </a:lnTo>
                <a:close/>
              </a:path>
            </a:pathLst>
          </a:custGeom>
          <a:solidFill>
            <a:srgbClr val="EF53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17/12/2024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industry.gov.au/science-technology-and-innovation/industry-innovation/critical-technologies-challenge-progra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usiness.gov.au/grants-and-programs/critical-technologies-challenge-program/grant-recipient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business.gov.au/CTCP2" TargetMode="External"/><Relationship Id="rId4" Type="http://schemas.openxmlformats.org/officeDocument/2006/relationships/hyperlink" Target="https://consult.industry.gov.au/critical-technologies-challenge-program-contacts-director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54033" y="2643809"/>
            <a:ext cx="9144000" cy="2387600"/>
          </a:xfrm>
        </p:spPr>
        <p:txBody>
          <a:bodyPr>
            <a:normAutofit/>
          </a:bodyPr>
          <a:lstStyle/>
          <a:p>
            <a:pPr algn="l"/>
            <a:r>
              <a:rPr lang="en-GB" sz="4000" dirty="0">
                <a:solidFill>
                  <a:schemeClr val="bg1"/>
                </a:solidFill>
                <a:latin typeface="Aptos"/>
              </a:rPr>
              <a:t>Critical Technologies </a:t>
            </a:r>
            <a:br>
              <a:rPr lang="en-GB" sz="4000" dirty="0">
                <a:latin typeface="Aptos"/>
              </a:rPr>
            </a:br>
            <a:r>
              <a:rPr lang="en-GB" sz="4000" dirty="0">
                <a:solidFill>
                  <a:schemeClr val="bg1"/>
                </a:solidFill>
                <a:latin typeface="Aptos"/>
              </a:rPr>
              <a:t>Challenge Program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776854" y="4472609"/>
            <a:ext cx="9144000" cy="94847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  <a:latin typeface="Aptos"/>
              </a:rPr>
              <a:t>Round 2 applications are now open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5C66E566-9A6E-00CB-11DE-BEC1BDE211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774884" y="3085361"/>
            <a:ext cx="36416" cy="49452"/>
          </a:xfrm>
          <a:custGeom>
            <a:avLst/>
            <a:gdLst>
              <a:gd name="connsiteX0" fmla="*/ 0 w 2877671"/>
              <a:gd name="connsiteY0" fmla="*/ 0 h 4125265"/>
              <a:gd name="connsiteX1" fmla="*/ 2877671 w 2877671"/>
              <a:gd name="connsiteY1" fmla="*/ 1132722 h 4125265"/>
              <a:gd name="connsiteX2" fmla="*/ 2877671 w 2877671"/>
              <a:gd name="connsiteY2" fmla="*/ 3402151 h 4125265"/>
              <a:gd name="connsiteX3" fmla="*/ 1335332 w 2877671"/>
              <a:gd name="connsiteY3" fmla="*/ 4125265 h 4125265"/>
              <a:gd name="connsiteX4" fmla="*/ 1335332 w 2877671"/>
              <a:gd name="connsiteY4" fmla="*/ 4121486 h 4125265"/>
              <a:gd name="connsiteX5" fmla="*/ 1333222 w 2877671"/>
              <a:gd name="connsiteY5" fmla="*/ 4125265 h 4125265"/>
              <a:gd name="connsiteX6" fmla="*/ 430117 w 2877671"/>
              <a:gd name="connsiteY6" fmla="*/ 3822521 h 4125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7671" h="4125265">
                <a:moveTo>
                  <a:pt x="0" y="0"/>
                </a:moveTo>
                <a:lnTo>
                  <a:pt x="2877671" y="1132722"/>
                </a:lnTo>
                <a:lnTo>
                  <a:pt x="2877671" y="3402151"/>
                </a:lnTo>
                <a:lnTo>
                  <a:pt x="1335332" y="4125265"/>
                </a:lnTo>
                <a:lnTo>
                  <a:pt x="1335332" y="4121486"/>
                </a:lnTo>
                <a:lnTo>
                  <a:pt x="1333222" y="4125265"/>
                </a:lnTo>
                <a:lnTo>
                  <a:pt x="430117" y="3822521"/>
                </a:lnTo>
                <a:close/>
              </a:path>
            </a:pathLst>
          </a:custGeom>
          <a:blipFill>
            <a:blip r:embed="rId3"/>
            <a:stretch>
              <a:fillRect l="-14476" r="-42139" b="-56616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FB474D60-EB2E-68FA-4004-B439DAF1B28E}"/>
              </a:ext>
            </a:extLst>
          </p:cNvPr>
          <p:cNvSpPr txBox="1">
            <a:spLocks/>
          </p:cNvSpPr>
          <p:nvPr/>
        </p:nvSpPr>
        <p:spPr>
          <a:xfrm>
            <a:off x="943075" y="6083506"/>
            <a:ext cx="5785918" cy="6170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00" b="1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industry</a:t>
            </a:r>
            <a:r>
              <a:rPr lang="en-US" sz="13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.gov.au/science-technology-and-innovation/industry-innovation/critical-technologies-challenge-program</a:t>
            </a:r>
            <a:endParaRPr lang="en-AU" sz="13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10830C9-24C1-3568-D4DB-FB3EE2CCB8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80061" y="6083506"/>
            <a:ext cx="0" cy="422802"/>
          </a:xfrm>
          <a:prstGeom prst="line">
            <a:avLst/>
          </a:prstGeom>
          <a:ln w="28575">
            <a:solidFill>
              <a:srgbClr val="EF53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793B4183-F424-3494-91FD-5BF5DD7B4DE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96519" y="756012"/>
            <a:ext cx="10515600" cy="71299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EF5352"/>
                </a:solidFill>
                <a:latin typeface="Public Sans" pitchFamily="2" charset="77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ptos"/>
                <a:ea typeface="+mj-lt"/>
                <a:cs typeface="+mj-lt"/>
              </a:rPr>
              <a:t>Up to $36 million </a:t>
            </a: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ptos"/>
                <a:ea typeface="+mj-lt"/>
                <a:cs typeface="+mj-lt"/>
              </a:rPr>
              <a:t>to solve Australia’s </a:t>
            </a:r>
            <a:b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ptos"/>
                <a:ea typeface="+mj-lt"/>
                <a:cs typeface="+mj-lt"/>
              </a:rPr>
            </a:b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ptos"/>
                <a:ea typeface="+mj-lt"/>
                <a:cs typeface="+mj-lt"/>
              </a:rPr>
              <a:t>most significant national challenges 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97920C-0D1B-C495-AD80-50AC09D91C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6520" y="1765735"/>
            <a:ext cx="6232302" cy="322697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285750">
              <a:lnSpc>
                <a:spcPct val="100000"/>
              </a:lnSpc>
              <a:buClr>
                <a:srgbClr val="6F3167"/>
              </a:buClr>
              <a:buFont typeface="Arial" panose="020B0604020202020204" pitchFamily="34" charset="0"/>
              <a:buChar char="•"/>
            </a:pPr>
            <a:r>
              <a:rPr lang="en-AU" sz="1600" dirty="0">
                <a:latin typeface="Aptos"/>
                <a:ea typeface="+mn-lt"/>
                <a:cs typeface="+mn-lt"/>
              </a:rPr>
              <a:t>The Critical Technologies Challenge program asks applicants to solve some of Australia’s most significant national challenges using </a:t>
            </a:r>
            <a:r>
              <a:rPr lang="en-AU" sz="1600" b="1" dirty="0">
                <a:latin typeface="Aptos"/>
                <a:ea typeface="+mn-lt"/>
                <a:cs typeface="+mn-lt"/>
              </a:rPr>
              <a:t>quantum technology.</a:t>
            </a:r>
            <a:r>
              <a:rPr lang="en-AU" sz="1600" dirty="0">
                <a:latin typeface="Aptos"/>
                <a:ea typeface="+mn-lt"/>
                <a:cs typeface="+mn-lt"/>
              </a:rPr>
              <a:t> </a:t>
            </a:r>
          </a:p>
          <a:p>
            <a:pPr marL="342900" indent="-285750">
              <a:lnSpc>
                <a:spcPct val="100000"/>
              </a:lnSpc>
              <a:buClr>
                <a:srgbClr val="6F3167"/>
              </a:buClr>
              <a:buChar char="•"/>
            </a:pPr>
            <a:r>
              <a:rPr lang="en-AU" sz="1600" dirty="0">
                <a:latin typeface="Aptos"/>
                <a:ea typeface="+mn-lt"/>
                <a:cs typeface="+mn-lt"/>
              </a:rPr>
              <a:t>Funding will allow applicants to test new ideas, fast-track technology development and find pathways to market.</a:t>
            </a:r>
          </a:p>
          <a:p>
            <a:pPr marL="342900" indent="-285750">
              <a:lnSpc>
                <a:spcPct val="100000"/>
              </a:lnSpc>
              <a:buClr>
                <a:srgbClr val="6F3167"/>
              </a:buClr>
              <a:buChar char="•"/>
            </a:pPr>
            <a:r>
              <a:rPr lang="en-AU" sz="1600" dirty="0">
                <a:latin typeface="Aptos"/>
                <a:ea typeface="+mn-lt"/>
                <a:cs typeface="+mn-lt"/>
              </a:rPr>
              <a:t>The program is a commitment from the National Quantum Strategy and builds on previous quantum investments including </a:t>
            </a:r>
            <a:r>
              <a:rPr lang="en-AU" sz="1600" b="1" dirty="0">
                <a:latin typeface="Aptos"/>
                <a:ea typeface="+mn-lt"/>
                <a:cs typeface="+mn-lt"/>
              </a:rPr>
              <a:t>$18.4 million </a:t>
            </a:r>
            <a:r>
              <a:rPr lang="en-AU" sz="1600" dirty="0">
                <a:latin typeface="Aptos"/>
                <a:ea typeface="+mn-lt"/>
                <a:cs typeface="+mn-lt"/>
              </a:rPr>
              <a:t>to establish Quantum Australia, and </a:t>
            </a:r>
            <a:r>
              <a:rPr lang="en-AU" sz="1600" b="1" dirty="0">
                <a:latin typeface="Aptos"/>
                <a:ea typeface="+mn-lt"/>
                <a:cs typeface="+mn-lt"/>
              </a:rPr>
              <a:t>$470 million investment </a:t>
            </a:r>
            <a:r>
              <a:rPr lang="en-AU" sz="1600" dirty="0">
                <a:latin typeface="Aptos"/>
                <a:ea typeface="+mn-lt"/>
                <a:cs typeface="+mn-lt"/>
              </a:rPr>
              <a:t>into </a:t>
            </a:r>
            <a:r>
              <a:rPr lang="en-AU" sz="1600" dirty="0" err="1">
                <a:latin typeface="Aptos"/>
                <a:ea typeface="+mn-lt"/>
                <a:cs typeface="+mn-lt"/>
              </a:rPr>
              <a:t>PsiQuantum</a:t>
            </a:r>
            <a:r>
              <a:rPr lang="en-AU" sz="1600" dirty="0">
                <a:latin typeface="Aptos"/>
                <a:ea typeface="+mn-lt"/>
                <a:cs typeface="+mn-lt"/>
              </a:rPr>
              <a:t>.</a:t>
            </a:r>
          </a:p>
          <a:p>
            <a:pPr marL="342900" indent="-285750">
              <a:lnSpc>
                <a:spcPct val="100000"/>
              </a:lnSpc>
              <a:buClr>
                <a:srgbClr val="6F3167"/>
              </a:buClr>
              <a:buChar char="•"/>
            </a:pPr>
            <a:r>
              <a:rPr lang="en-AU" sz="1600" b="1" dirty="0">
                <a:latin typeface="Aptos"/>
                <a:ea typeface="+mn-lt"/>
                <a:cs typeface="+mn-lt"/>
              </a:rPr>
              <a:t>$5.2 million </a:t>
            </a:r>
            <a:r>
              <a:rPr lang="en-AU" sz="1600" dirty="0">
                <a:latin typeface="Aptos"/>
                <a:ea typeface="+mn-lt"/>
                <a:cs typeface="+mn-lt"/>
              </a:rPr>
              <a:t>in funding was awarded to 14 consortia for feasibility projects in Round 1, Stage 1.</a:t>
            </a:r>
            <a:endParaRPr lang="en-US" sz="1600" dirty="0">
              <a:latin typeface="Public Sans"/>
              <a:ea typeface="+mn-lt"/>
              <a:cs typeface="+mn-lt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E414ED4-6D19-C278-BF37-739C44EAB8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21811" y="5244470"/>
            <a:ext cx="0" cy="1241740"/>
          </a:xfrm>
          <a:prstGeom prst="line">
            <a:avLst/>
          </a:prstGeom>
          <a:ln w="38100">
            <a:solidFill>
              <a:srgbClr val="EF53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26B17E83-A396-0472-A341-8F47525974FB}"/>
              </a:ext>
            </a:extLst>
          </p:cNvPr>
          <p:cNvSpPr txBox="1">
            <a:spLocks/>
          </p:cNvSpPr>
          <p:nvPr/>
        </p:nvSpPr>
        <p:spPr>
          <a:xfrm>
            <a:off x="958363" y="5244470"/>
            <a:ext cx="6492490" cy="12417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kern="1200">
                <a:solidFill>
                  <a:schemeClr val="tx1"/>
                </a:solidFill>
                <a:latin typeface="Public Sans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82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>
              <a:lnSpc>
                <a:spcPct val="100000"/>
              </a:lnSpc>
              <a:buClr>
                <a:srgbClr val="6F3167"/>
              </a:buClr>
            </a:pPr>
            <a:r>
              <a:rPr lang="en-AU" sz="1800" dirty="0">
                <a:solidFill>
                  <a:schemeClr val="accent1"/>
                </a:solidFill>
                <a:latin typeface="Aptos"/>
                <a:ea typeface="+mn-lt"/>
                <a:cs typeface="+mn-lt"/>
              </a:rPr>
              <a:t>Your quantum solutions could </a:t>
            </a:r>
            <a:r>
              <a:rPr lang="en-AU" sz="1800" b="1" dirty="0">
                <a:solidFill>
                  <a:schemeClr val="accent1"/>
                </a:solidFill>
                <a:latin typeface="Aptos"/>
                <a:ea typeface="+mn-lt"/>
                <a:cs typeface="+mn-lt"/>
              </a:rPr>
              <a:t>accelerate the path </a:t>
            </a:r>
            <a:r>
              <a:rPr lang="en-AU" sz="1800" dirty="0">
                <a:solidFill>
                  <a:schemeClr val="accent1"/>
                </a:solidFill>
                <a:latin typeface="Aptos"/>
                <a:ea typeface="+mn-lt"/>
                <a:cs typeface="+mn-lt"/>
              </a:rPr>
              <a:t>to commercialisation for quantum technologies from early-stage when private capital is hard to secure and drive greater awareness and uptake of quantum technologies in Australia.</a:t>
            </a:r>
            <a:endParaRPr lang="en-US" sz="1800" dirty="0">
              <a:solidFill>
                <a:schemeClr val="accent1"/>
              </a:solidFill>
              <a:latin typeface="Aptos"/>
              <a:ea typeface="+mn-lt"/>
              <a:cs typeface="+mn-lt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BFDDF3EC-5F92-F365-501C-DE1DA80056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69795" y="1070149"/>
            <a:ext cx="4165441" cy="5304761"/>
          </a:xfrm>
          <a:custGeom>
            <a:avLst/>
            <a:gdLst>
              <a:gd name="connsiteX0" fmla="*/ 0 w 2877671"/>
              <a:gd name="connsiteY0" fmla="*/ 0 h 4125265"/>
              <a:gd name="connsiteX1" fmla="*/ 2877671 w 2877671"/>
              <a:gd name="connsiteY1" fmla="*/ 1132722 h 4125265"/>
              <a:gd name="connsiteX2" fmla="*/ 2877671 w 2877671"/>
              <a:gd name="connsiteY2" fmla="*/ 3402151 h 4125265"/>
              <a:gd name="connsiteX3" fmla="*/ 1335332 w 2877671"/>
              <a:gd name="connsiteY3" fmla="*/ 4125265 h 4125265"/>
              <a:gd name="connsiteX4" fmla="*/ 1335332 w 2877671"/>
              <a:gd name="connsiteY4" fmla="*/ 4121486 h 4125265"/>
              <a:gd name="connsiteX5" fmla="*/ 1333222 w 2877671"/>
              <a:gd name="connsiteY5" fmla="*/ 4125265 h 4125265"/>
              <a:gd name="connsiteX6" fmla="*/ 430117 w 2877671"/>
              <a:gd name="connsiteY6" fmla="*/ 3822521 h 4125265"/>
              <a:gd name="connsiteX0" fmla="*/ 0 w 2877671"/>
              <a:gd name="connsiteY0" fmla="*/ 0 h 4125265"/>
              <a:gd name="connsiteX1" fmla="*/ 2870388 w 2877671"/>
              <a:gd name="connsiteY1" fmla="*/ 448113 h 4125265"/>
              <a:gd name="connsiteX2" fmla="*/ 2877671 w 2877671"/>
              <a:gd name="connsiteY2" fmla="*/ 3402151 h 4125265"/>
              <a:gd name="connsiteX3" fmla="*/ 1335332 w 2877671"/>
              <a:gd name="connsiteY3" fmla="*/ 4125265 h 4125265"/>
              <a:gd name="connsiteX4" fmla="*/ 1335332 w 2877671"/>
              <a:gd name="connsiteY4" fmla="*/ 4121486 h 4125265"/>
              <a:gd name="connsiteX5" fmla="*/ 1333222 w 2877671"/>
              <a:gd name="connsiteY5" fmla="*/ 4125265 h 4125265"/>
              <a:gd name="connsiteX6" fmla="*/ 430117 w 2877671"/>
              <a:gd name="connsiteY6" fmla="*/ 3822521 h 4125265"/>
              <a:gd name="connsiteX7" fmla="*/ 0 w 2877671"/>
              <a:gd name="connsiteY7" fmla="*/ 0 h 4125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77671" h="4125265">
                <a:moveTo>
                  <a:pt x="0" y="0"/>
                </a:moveTo>
                <a:lnTo>
                  <a:pt x="2870388" y="448113"/>
                </a:lnTo>
                <a:cubicBezTo>
                  <a:pt x="2872816" y="1432792"/>
                  <a:pt x="2875243" y="2417472"/>
                  <a:pt x="2877671" y="3402151"/>
                </a:cubicBezTo>
                <a:lnTo>
                  <a:pt x="1335332" y="4125265"/>
                </a:lnTo>
                <a:lnTo>
                  <a:pt x="1335332" y="4121486"/>
                </a:lnTo>
                <a:lnTo>
                  <a:pt x="1333222" y="4125265"/>
                </a:lnTo>
                <a:lnTo>
                  <a:pt x="430117" y="38225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rcRect/>
            <a:stretch>
              <a:fillRect l="-41708" t="-25536" r="-28272" b="-1158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7DAA64A-2628-5A98-D03C-D1C8001AF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49678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945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0590E-3F76-46E8-A0CD-5AD1A74DA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641317"/>
            <a:ext cx="10515600" cy="478431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6F3167"/>
                </a:solidFill>
                <a:latin typeface="Aptos"/>
                <a:ea typeface="+mj-lt"/>
                <a:cs typeface="+mj-lt"/>
              </a:rPr>
              <a:t>How is the </a:t>
            </a:r>
            <a:r>
              <a:rPr lang="en-US" b="1" dirty="0">
                <a:solidFill>
                  <a:srgbClr val="6F3167"/>
                </a:solidFill>
                <a:latin typeface="Aptos"/>
                <a:ea typeface="+mj-lt"/>
                <a:cs typeface="+mj-lt"/>
              </a:rPr>
              <a:t>funding</a:t>
            </a:r>
            <a:r>
              <a:rPr lang="en-US" dirty="0">
                <a:solidFill>
                  <a:srgbClr val="6F3167"/>
                </a:solidFill>
                <a:latin typeface="Aptos"/>
                <a:ea typeface="+mj-lt"/>
                <a:cs typeface="+mj-lt"/>
              </a:rPr>
              <a:t> allocated?</a:t>
            </a:r>
            <a:endParaRPr lang="en-GB" dirty="0">
              <a:solidFill>
                <a:srgbClr val="6F3167"/>
              </a:solidFill>
              <a:latin typeface="Apto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3E842A-B19B-1B48-F9DE-7CD5C63AA634}"/>
              </a:ext>
            </a:extLst>
          </p:cNvPr>
          <p:cNvSpPr txBox="1"/>
          <p:nvPr/>
        </p:nvSpPr>
        <p:spPr>
          <a:xfrm>
            <a:off x="834775" y="1571490"/>
            <a:ext cx="563133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67512">
              <a:spcAft>
                <a:spcPts val="600"/>
              </a:spcAft>
            </a:pPr>
            <a:r>
              <a:rPr lang="en-GB" kern="1200" dirty="0">
                <a:solidFill>
                  <a:srgbClr val="000000"/>
                </a:solidFill>
                <a:latin typeface="Aptos"/>
                <a:ea typeface="+mn-lt"/>
                <a:cs typeface="+mn-lt"/>
              </a:rPr>
              <a:t>The </a:t>
            </a:r>
            <a:r>
              <a:rPr lang="en-US" b="1" dirty="0">
                <a:solidFill>
                  <a:srgbClr val="6F3167"/>
                </a:solidFill>
                <a:latin typeface="Aptos"/>
              </a:rPr>
              <a:t>Critical Technologies Challenge Program</a:t>
            </a:r>
            <a:r>
              <a:rPr lang="en-GB" dirty="0">
                <a:solidFill>
                  <a:srgbClr val="6F3167"/>
                </a:solidFill>
                <a:latin typeface="Aptos"/>
                <a:ea typeface="+mn-lt"/>
                <a:cs typeface="+mn-lt"/>
              </a:rPr>
              <a:t> </a:t>
            </a:r>
            <a:r>
              <a:rPr lang="en-GB" dirty="0">
                <a:solidFill>
                  <a:srgbClr val="000000"/>
                </a:solidFill>
                <a:latin typeface="Aptos"/>
                <a:ea typeface="+mn-lt"/>
                <a:cs typeface="+mn-lt"/>
              </a:rPr>
              <a:t>is</a:t>
            </a:r>
            <a:r>
              <a:rPr lang="en-GB" kern="1200" dirty="0">
                <a:solidFill>
                  <a:srgbClr val="000000"/>
                </a:solidFill>
                <a:latin typeface="Aptos"/>
                <a:ea typeface="+mn-lt"/>
                <a:cs typeface="+mn-lt"/>
              </a:rPr>
              <a:t> split into </a:t>
            </a:r>
            <a:r>
              <a:rPr lang="en-GB" dirty="0">
                <a:solidFill>
                  <a:srgbClr val="000000"/>
                </a:solidFill>
                <a:latin typeface="Aptos"/>
                <a:ea typeface="+mn-lt"/>
                <a:cs typeface="+mn-lt"/>
              </a:rPr>
              <a:t>2 </a:t>
            </a:r>
            <a:r>
              <a:rPr lang="en-GB" kern="1200" dirty="0">
                <a:solidFill>
                  <a:srgbClr val="000000"/>
                </a:solidFill>
                <a:latin typeface="Aptos"/>
                <a:ea typeface="+mn-lt"/>
                <a:cs typeface="+mn-lt"/>
              </a:rPr>
              <a:t>funding rounds. Within each round are </a:t>
            </a:r>
            <a:r>
              <a:rPr lang="en-GB" dirty="0">
                <a:solidFill>
                  <a:srgbClr val="000000"/>
                </a:solidFill>
                <a:latin typeface="Aptos"/>
                <a:ea typeface="+mn-lt"/>
                <a:cs typeface="+mn-lt"/>
              </a:rPr>
              <a:t>2 </a:t>
            </a:r>
            <a:r>
              <a:rPr lang="en-GB" kern="1200" dirty="0">
                <a:solidFill>
                  <a:srgbClr val="000000"/>
                </a:solidFill>
                <a:latin typeface="Aptos"/>
                <a:ea typeface="+mn-lt"/>
                <a:cs typeface="+mn-lt"/>
              </a:rPr>
              <a:t>stages.</a:t>
            </a:r>
            <a:endParaRPr lang="en-GB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CC82A5-8289-D3DA-2060-23C9645E24E2}"/>
              </a:ext>
            </a:extLst>
          </p:cNvPr>
          <p:cNvSpPr txBox="1"/>
          <p:nvPr/>
        </p:nvSpPr>
        <p:spPr>
          <a:xfrm>
            <a:off x="927461" y="2717088"/>
            <a:ext cx="2087693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b="1" dirty="0">
                <a:solidFill>
                  <a:schemeClr val="tx2"/>
                </a:solidFill>
                <a:latin typeface="Public Sans" pitchFamily="2" charset="77"/>
              </a:rPr>
              <a:t>PROGRAM ROUNDS</a:t>
            </a:r>
            <a:endParaRPr lang="en-US" sz="1500" b="1" dirty="0">
              <a:solidFill>
                <a:schemeClr val="tx2"/>
              </a:solidFill>
              <a:latin typeface="Public Sans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3801C1-748C-9CF0-32DD-A3BB25BEAD1F}"/>
              </a:ext>
            </a:extLst>
          </p:cNvPr>
          <p:cNvSpPr txBox="1"/>
          <p:nvPr/>
        </p:nvSpPr>
        <p:spPr>
          <a:xfrm>
            <a:off x="927461" y="3167578"/>
            <a:ext cx="2821466" cy="159274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AU" sz="1500" b="1" dirty="0">
                <a:effectLst/>
                <a:latin typeface="Aptos"/>
              </a:rPr>
              <a:t>ROUND 1</a:t>
            </a:r>
            <a:br>
              <a:rPr lang="en-AU" sz="1500" b="1" dirty="0">
                <a:effectLst/>
                <a:latin typeface="Aptos"/>
              </a:rPr>
            </a:br>
            <a:r>
              <a:rPr lang="en-AU" sz="1500" b="1" dirty="0">
                <a:solidFill>
                  <a:srgbClr val="6F3167"/>
                </a:solidFill>
                <a:effectLst/>
                <a:latin typeface="Aptos"/>
              </a:rPr>
              <a:t>STAGE 1:</a:t>
            </a:r>
            <a:r>
              <a:rPr lang="en-AU" sz="1500" b="1" dirty="0">
                <a:solidFill>
                  <a:srgbClr val="EF5352"/>
                </a:solidFill>
                <a:effectLst/>
                <a:latin typeface="Aptos"/>
              </a:rPr>
              <a:t> </a:t>
            </a:r>
            <a:r>
              <a:rPr lang="en-AU" sz="1500" b="1" dirty="0">
                <a:effectLst/>
                <a:latin typeface="Aptos"/>
              </a:rPr>
              <a:t>Feasibility</a:t>
            </a:r>
          </a:p>
          <a:p>
            <a:pPr>
              <a:lnSpc>
                <a:spcPct val="150000"/>
              </a:lnSpc>
            </a:pPr>
            <a:r>
              <a:rPr lang="en-AU" sz="1500" b="1" dirty="0">
                <a:solidFill>
                  <a:srgbClr val="6F3167"/>
                </a:solidFill>
                <a:effectLst/>
                <a:latin typeface="Aptos"/>
              </a:rPr>
              <a:t>STAGE 2:</a:t>
            </a:r>
            <a:r>
              <a:rPr lang="en-AU" sz="1500" b="1" dirty="0">
                <a:solidFill>
                  <a:srgbClr val="EF5352"/>
                </a:solidFill>
                <a:effectLst/>
                <a:latin typeface="Aptos"/>
              </a:rPr>
              <a:t> </a:t>
            </a:r>
            <a:r>
              <a:rPr lang="en-AU" sz="1500" b="1" dirty="0">
                <a:effectLst/>
                <a:latin typeface="Aptos"/>
              </a:rPr>
              <a:t>Demonstrator</a:t>
            </a:r>
          </a:p>
          <a:p>
            <a:r>
              <a:rPr lang="en-AU" sz="1500" dirty="0">
                <a:latin typeface="Aptos"/>
              </a:rPr>
              <a:t>Mid</a:t>
            </a:r>
            <a:r>
              <a:rPr lang="en-AU" sz="1500" dirty="0">
                <a:effectLst/>
                <a:latin typeface="Aptos"/>
              </a:rPr>
              <a:t> 2025 (TBC)</a:t>
            </a:r>
            <a:br>
              <a:rPr lang="en-AU" sz="1500" dirty="0">
                <a:effectLst/>
                <a:latin typeface="Aptos"/>
              </a:rPr>
            </a:br>
            <a:endParaRPr lang="en-AU" sz="1500" dirty="0">
              <a:solidFill>
                <a:srgbClr val="6F3167"/>
              </a:solidFill>
              <a:effectLst/>
              <a:latin typeface="Public Sans" pitchFamily="2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32C10D-C2BF-9F91-0B25-802FDA415F19}"/>
              </a:ext>
            </a:extLst>
          </p:cNvPr>
          <p:cNvSpPr txBox="1"/>
          <p:nvPr/>
        </p:nvSpPr>
        <p:spPr>
          <a:xfrm>
            <a:off x="3748927" y="3167578"/>
            <a:ext cx="2610400" cy="182357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AU" sz="1500" b="1" dirty="0">
                <a:effectLst/>
                <a:latin typeface="Aptos"/>
              </a:rPr>
              <a:t>ROUND 2</a:t>
            </a:r>
            <a:endParaRPr lang="en-AU" sz="1500" dirty="0">
              <a:effectLst/>
              <a:latin typeface="Aptos"/>
            </a:endParaRPr>
          </a:p>
          <a:p>
            <a:pPr>
              <a:lnSpc>
                <a:spcPct val="150000"/>
              </a:lnSpc>
            </a:pPr>
            <a:r>
              <a:rPr lang="en-AU" sz="1500" b="1" dirty="0">
                <a:solidFill>
                  <a:srgbClr val="6F3167"/>
                </a:solidFill>
                <a:effectLst/>
                <a:latin typeface="Aptos"/>
              </a:rPr>
              <a:t>STAGE 1:</a:t>
            </a:r>
            <a:r>
              <a:rPr lang="en-AU" sz="1500" b="1" dirty="0">
                <a:solidFill>
                  <a:srgbClr val="EF5352"/>
                </a:solidFill>
                <a:effectLst/>
                <a:latin typeface="Aptos"/>
              </a:rPr>
              <a:t> </a:t>
            </a:r>
            <a:r>
              <a:rPr lang="en-AU" sz="1500" b="1" dirty="0">
                <a:effectLst/>
                <a:latin typeface="Aptos"/>
              </a:rPr>
              <a:t>Feasibility</a:t>
            </a:r>
          </a:p>
          <a:p>
            <a:r>
              <a:rPr lang="en-AU" sz="1500" dirty="0">
                <a:latin typeface="Aptos"/>
              </a:rPr>
              <a:t>15 Jan 2025</a:t>
            </a:r>
          </a:p>
          <a:p>
            <a:pPr>
              <a:lnSpc>
                <a:spcPct val="150000"/>
              </a:lnSpc>
            </a:pPr>
            <a:r>
              <a:rPr lang="en-AU" sz="1500" b="1" dirty="0">
                <a:solidFill>
                  <a:srgbClr val="6F3167"/>
                </a:solidFill>
                <a:effectLst/>
                <a:latin typeface="Aptos"/>
              </a:rPr>
              <a:t>STAGE 2: </a:t>
            </a:r>
            <a:r>
              <a:rPr lang="en-AU" sz="1500" b="1" dirty="0">
                <a:effectLst/>
                <a:latin typeface="Aptos"/>
              </a:rPr>
              <a:t>Demonstrator</a:t>
            </a:r>
            <a:endParaRPr lang="en-AU" sz="1500" dirty="0">
              <a:effectLst/>
              <a:latin typeface="Aptos"/>
            </a:endParaRPr>
          </a:p>
          <a:p>
            <a:r>
              <a:rPr lang="en-AU" sz="1500" dirty="0">
                <a:effectLst/>
                <a:latin typeface="Aptos"/>
              </a:rPr>
              <a:t>2026 (TBC)</a:t>
            </a:r>
            <a:br>
              <a:rPr lang="en-AU" sz="1500" dirty="0">
                <a:effectLst/>
                <a:highlight>
                  <a:srgbClr val="FFFF00"/>
                </a:highlight>
                <a:latin typeface="Aptos"/>
              </a:rPr>
            </a:br>
            <a:endParaRPr lang="en-AU" sz="1500" dirty="0">
              <a:solidFill>
                <a:srgbClr val="EF5352"/>
              </a:solidFill>
              <a:effectLst/>
              <a:highlight>
                <a:srgbClr val="FFFF00"/>
              </a:highlight>
              <a:latin typeface="Public Sans" pitchFamily="2" charset="77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829498C-442E-FE35-4087-0B28E8535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927461" y="3124593"/>
            <a:ext cx="5178375" cy="0"/>
          </a:xfrm>
          <a:prstGeom prst="line">
            <a:avLst/>
          </a:prstGeom>
          <a:ln>
            <a:solidFill>
              <a:srgbClr val="6F316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8C64DF39-3CD8-38FA-DC45-E99402827C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973182" y="993695"/>
            <a:ext cx="4217645" cy="3186033"/>
          </a:xfrm>
          <a:custGeom>
            <a:avLst/>
            <a:gdLst>
              <a:gd name="connsiteX0" fmla="*/ 911162 w 911161"/>
              <a:gd name="connsiteY0" fmla="*/ 0 h 688296"/>
              <a:gd name="connsiteX1" fmla="*/ 0 w 911161"/>
              <a:gd name="connsiteY1" fmla="*/ 62484 h 688296"/>
              <a:gd name="connsiteX2" fmla="*/ 0 w 911161"/>
              <a:gd name="connsiteY2" fmla="*/ 478060 h 688296"/>
              <a:gd name="connsiteX3" fmla="*/ 0 w 911161"/>
              <a:gd name="connsiteY3" fmla="*/ 478060 h 688296"/>
              <a:gd name="connsiteX4" fmla="*/ 596741 w 911161"/>
              <a:gd name="connsiteY4" fmla="*/ 688277 h 688296"/>
              <a:gd name="connsiteX5" fmla="*/ 911162 w 911161"/>
              <a:gd name="connsiteY5" fmla="*/ 541115 h 688296"/>
              <a:gd name="connsiteX6" fmla="*/ 911162 w 911161"/>
              <a:gd name="connsiteY6" fmla="*/ 0 h 688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1161" h="688296">
                <a:moveTo>
                  <a:pt x="911162" y="0"/>
                </a:moveTo>
                <a:lnTo>
                  <a:pt x="0" y="62484"/>
                </a:lnTo>
                <a:lnTo>
                  <a:pt x="0" y="478060"/>
                </a:lnTo>
                <a:lnTo>
                  <a:pt x="0" y="478060"/>
                </a:lnTo>
                <a:cubicBezTo>
                  <a:pt x="75914" y="499110"/>
                  <a:pt x="590264" y="690563"/>
                  <a:pt x="596741" y="688277"/>
                </a:cubicBezTo>
                <a:cubicBezTo>
                  <a:pt x="603599" y="685895"/>
                  <a:pt x="911162" y="541115"/>
                  <a:pt x="911162" y="541115"/>
                </a:cubicBezTo>
                <a:lnTo>
                  <a:pt x="911162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22225" cap="flat">
            <a:noFill/>
            <a:prstDash val="solid"/>
            <a:miter/>
          </a:ln>
        </p:spPr>
        <p:txBody>
          <a:bodyPr rtlCol="0" anchor="ctr"/>
          <a:lstStyle/>
          <a:p>
            <a:endParaRPr lang="en-A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9E27FF-D6D8-02FE-0E06-FE2FF3612C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38468" y="1428716"/>
            <a:ext cx="3453358" cy="141928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GB" sz="1400" b="1" dirty="0">
                <a:solidFill>
                  <a:srgbClr val="6F3167"/>
                </a:solidFill>
                <a:latin typeface="Aptos"/>
              </a:rPr>
              <a:t>Feasibility Stage</a:t>
            </a:r>
          </a:p>
          <a:p>
            <a:pPr marL="179705" indent="-17970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,Sans-Serif"/>
              <a:buChar char="•"/>
            </a:pPr>
            <a:r>
              <a:rPr lang="en-GB" sz="1400" dirty="0">
                <a:latin typeface="Aptos"/>
                <a:ea typeface="+mn-lt"/>
                <a:cs typeface="+mn-lt"/>
              </a:rPr>
              <a:t>Eligible consortia submit an application that proposes a solution to one of the 4 nominated challenges. </a:t>
            </a:r>
            <a:endParaRPr lang="en-US" sz="1400" dirty="0">
              <a:latin typeface="Aptos"/>
              <a:ea typeface="+mn-lt"/>
              <a:cs typeface="+mn-lt"/>
            </a:endParaRPr>
          </a:p>
          <a:p>
            <a:pPr marL="179705" indent="-17970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,Sans-Serif"/>
              <a:buChar char="•"/>
            </a:pPr>
            <a:r>
              <a:rPr lang="en-GB" sz="1400" dirty="0">
                <a:latin typeface="Aptos"/>
                <a:ea typeface="+mn-lt"/>
                <a:cs typeface="+mn-lt"/>
              </a:rPr>
              <a:t>Successful consortia can receive up to </a:t>
            </a:r>
            <a:r>
              <a:rPr lang="en-GB" sz="1400" b="1" dirty="0">
                <a:solidFill>
                  <a:srgbClr val="6F3167"/>
                </a:solidFill>
                <a:latin typeface="Aptos"/>
                <a:ea typeface="+mn-lt"/>
                <a:cs typeface="+mn-lt"/>
              </a:rPr>
              <a:t>$500,000</a:t>
            </a:r>
            <a:r>
              <a:rPr lang="en-GB" sz="1400" dirty="0">
                <a:latin typeface="Aptos"/>
                <a:ea typeface="+mn-lt"/>
                <a:cs typeface="+mn-lt"/>
              </a:rPr>
              <a:t>.</a:t>
            </a:r>
            <a:endParaRPr lang="en-GB" sz="1400" dirty="0">
              <a:cs typeface="Arial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F499DE2A-54B8-F452-F59D-90F105C082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768815" y="3156970"/>
            <a:ext cx="4217645" cy="3186033"/>
          </a:xfrm>
          <a:custGeom>
            <a:avLst/>
            <a:gdLst>
              <a:gd name="connsiteX0" fmla="*/ 911162 w 911161"/>
              <a:gd name="connsiteY0" fmla="*/ 0 h 688296"/>
              <a:gd name="connsiteX1" fmla="*/ 0 w 911161"/>
              <a:gd name="connsiteY1" fmla="*/ 62484 h 688296"/>
              <a:gd name="connsiteX2" fmla="*/ 0 w 911161"/>
              <a:gd name="connsiteY2" fmla="*/ 478060 h 688296"/>
              <a:gd name="connsiteX3" fmla="*/ 0 w 911161"/>
              <a:gd name="connsiteY3" fmla="*/ 478060 h 688296"/>
              <a:gd name="connsiteX4" fmla="*/ 596741 w 911161"/>
              <a:gd name="connsiteY4" fmla="*/ 688277 h 688296"/>
              <a:gd name="connsiteX5" fmla="*/ 911162 w 911161"/>
              <a:gd name="connsiteY5" fmla="*/ 541115 h 688296"/>
              <a:gd name="connsiteX6" fmla="*/ 911162 w 911161"/>
              <a:gd name="connsiteY6" fmla="*/ 0 h 688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1161" h="688296">
                <a:moveTo>
                  <a:pt x="911162" y="0"/>
                </a:moveTo>
                <a:lnTo>
                  <a:pt x="0" y="62484"/>
                </a:lnTo>
                <a:lnTo>
                  <a:pt x="0" y="478060"/>
                </a:lnTo>
                <a:lnTo>
                  <a:pt x="0" y="478060"/>
                </a:lnTo>
                <a:cubicBezTo>
                  <a:pt x="75914" y="499110"/>
                  <a:pt x="590264" y="690563"/>
                  <a:pt x="596741" y="688277"/>
                </a:cubicBezTo>
                <a:cubicBezTo>
                  <a:pt x="603599" y="685895"/>
                  <a:pt x="911162" y="541115"/>
                  <a:pt x="911162" y="541115"/>
                </a:cubicBezTo>
                <a:lnTo>
                  <a:pt x="911162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22225" cap="flat">
            <a:noFill/>
            <a:prstDash val="solid"/>
            <a:miter/>
          </a:ln>
        </p:spPr>
        <p:txBody>
          <a:bodyPr rtlCol="0" anchor="ctr"/>
          <a:lstStyle/>
          <a:p>
            <a:endParaRPr lang="en-A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50B70C-DF49-CEC8-658C-C6A08F2E59CD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8067248" y="3435346"/>
            <a:ext cx="3526628" cy="155580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sz="1400" b="1" dirty="0">
                <a:solidFill>
                  <a:srgbClr val="6F3167"/>
                </a:solidFill>
                <a:latin typeface="Aptos"/>
              </a:rPr>
              <a:t>Demonstrator Stage</a:t>
            </a:r>
          </a:p>
          <a:p>
            <a:pPr marL="179705" indent="-17970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,Sans-Serif"/>
              <a:buChar char="•"/>
            </a:pPr>
            <a:r>
              <a:rPr lang="en-AU" sz="1400" dirty="0">
                <a:latin typeface="Aptos"/>
                <a:ea typeface="+mn-lt"/>
                <a:cs typeface="+mn-lt"/>
              </a:rPr>
              <a:t>Applicants that complete a Stage 1 Feasibility grant </a:t>
            </a:r>
            <a:r>
              <a:rPr lang="en-GB" sz="1400" dirty="0">
                <a:latin typeface="Aptos"/>
                <a:ea typeface="+mn-lt"/>
                <a:cs typeface="+mn-lt"/>
              </a:rPr>
              <a:t>may be invited to apply for a stage 2 Demonstrator grant.</a:t>
            </a:r>
            <a:endParaRPr lang="en-US" sz="1400" dirty="0">
              <a:latin typeface="Aptos"/>
              <a:ea typeface="+mn-lt"/>
              <a:cs typeface="+mn-lt"/>
            </a:endParaRPr>
          </a:p>
          <a:p>
            <a:pPr marL="179705" indent="-17970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,Sans-Serif"/>
              <a:buChar char="•"/>
            </a:pPr>
            <a:r>
              <a:rPr lang="en-GB" sz="1400" dirty="0">
                <a:latin typeface="Aptos"/>
                <a:ea typeface="+mn-lt"/>
                <a:cs typeface="+mn-lt"/>
              </a:rPr>
              <a:t>Successful consortia can receive</a:t>
            </a:r>
            <a:r>
              <a:rPr lang="en-GB" sz="1400" dirty="0">
                <a:solidFill>
                  <a:srgbClr val="6F3167"/>
                </a:solidFill>
                <a:latin typeface="Aptos"/>
                <a:ea typeface="+mn-lt"/>
                <a:cs typeface="+mn-lt"/>
              </a:rPr>
              <a:t> </a:t>
            </a:r>
            <a:br>
              <a:rPr lang="en-GB" sz="1400" dirty="0">
                <a:solidFill>
                  <a:srgbClr val="6F3167"/>
                </a:solidFill>
                <a:latin typeface="Aptos"/>
                <a:ea typeface="+mn-lt"/>
                <a:cs typeface="+mn-lt"/>
              </a:rPr>
            </a:br>
            <a:r>
              <a:rPr lang="en-GB" sz="1400" b="1" dirty="0">
                <a:solidFill>
                  <a:srgbClr val="6F3167"/>
                </a:solidFill>
                <a:latin typeface="Aptos"/>
                <a:ea typeface="+mn-lt"/>
                <a:cs typeface="+mn-lt"/>
              </a:rPr>
              <a:t>up to $5 million</a:t>
            </a:r>
            <a:r>
              <a:rPr lang="en-GB" sz="1400" dirty="0">
                <a:solidFill>
                  <a:srgbClr val="6F3167"/>
                </a:solidFill>
                <a:latin typeface="Aptos"/>
                <a:ea typeface="+mn-lt"/>
                <a:cs typeface="+mn-lt"/>
              </a:rPr>
              <a:t> </a:t>
            </a:r>
            <a:r>
              <a:rPr lang="en-GB" sz="1400" dirty="0">
                <a:latin typeface="Aptos"/>
                <a:ea typeface="+mn-lt"/>
                <a:cs typeface="+mn-lt"/>
              </a:rPr>
              <a:t>to develop a prototype or proof of concept.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82D5C5A-1334-9C26-F17F-09B608D53B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21811" y="5366897"/>
            <a:ext cx="0" cy="980483"/>
          </a:xfrm>
          <a:prstGeom prst="line">
            <a:avLst/>
          </a:prstGeom>
          <a:ln w="38100">
            <a:solidFill>
              <a:srgbClr val="EF53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47F486C-2987-C48E-3402-391E3F7999BA}"/>
              </a:ext>
            </a:extLst>
          </p:cNvPr>
          <p:cNvSpPr txBox="1"/>
          <p:nvPr/>
        </p:nvSpPr>
        <p:spPr>
          <a:xfrm>
            <a:off x="929291" y="5366897"/>
            <a:ext cx="68395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kern="100" dirty="0">
                <a:solidFill>
                  <a:schemeClr val="accent1"/>
                </a:solidFill>
                <a:cs typeface="Times New Roman" panose="02020603050405020304" pitchFamily="18" charset="0"/>
              </a:rPr>
              <a:t>For successful Stage 1, Round 1 recipients visit</a:t>
            </a:r>
            <a:r>
              <a:rPr lang="en-AU" b="1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endParaRPr lang="en-AU" b="1" dirty="0">
              <a:solidFill>
                <a:schemeClr val="accent1"/>
              </a:solidFill>
            </a:endParaRPr>
          </a:p>
          <a:p>
            <a:r>
              <a:rPr lang="en-AU" b="1" dirty="0">
                <a:solidFill>
                  <a:schemeClr val="accent4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business.</a:t>
            </a:r>
            <a:r>
              <a:rPr lang="en-AU" dirty="0">
                <a:solidFill>
                  <a:schemeClr val="accent4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gov.au/grants-and-programs/critical-technologies-challenge-program/grant-recipients</a:t>
            </a:r>
            <a:r>
              <a:rPr lang="en-AU" dirty="0">
                <a:solidFill>
                  <a:schemeClr val="accent4"/>
                </a:solidFill>
              </a:rPr>
              <a:t> 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F97358D5-A0E8-6957-65B9-743A3ED12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49678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911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D35A016-3341-2635-C828-394405BF0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86680"/>
            <a:ext cx="10515600" cy="712994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6F3167"/>
                </a:solidFill>
                <a:latin typeface="Aptos"/>
              </a:rPr>
              <a:t>What are the </a:t>
            </a:r>
            <a:r>
              <a:rPr lang="en-GB" b="1" dirty="0">
                <a:solidFill>
                  <a:srgbClr val="6F3167"/>
                </a:solidFill>
                <a:latin typeface="Aptos"/>
              </a:rPr>
              <a:t>challenges</a:t>
            </a:r>
            <a:r>
              <a:rPr lang="en-GB" dirty="0">
                <a:solidFill>
                  <a:srgbClr val="6F3167"/>
                </a:solidFill>
                <a:latin typeface="Aptos"/>
              </a:rPr>
              <a:t> for Round 2? </a:t>
            </a:r>
            <a:endParaRPr lang="en-US" dirty="0">
              <a:solidFill>
                <a:srgbClr val="6F3167"/>
              </a:solidFill>
              <a:latin typeface="Apto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2F95F8-6215-8755-D6EC-E4117055E9CC}"/>
              </a:ext>
            </a:extLst>
          </p:cNvPr>
          <p:cNvSpPr txBox="1"/>
          <p:nvPr/>
        </p:nvSpPr>
        <p:spPr>
          <a:xfrm>
            <a:off x="841518" y="1327930"/>
            <a:ext cx="1051128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67512">
              <a:spcAft>
                <a:spcPts val="600"/>
              </a:spcAft>
            </a:pPr>
            <a:r>
              <a:rPr lang="en-GB" dirty="0">
                <a:solidFill>
                  <a:srgbClr val="000000"/>
                </a:solidFill>
                <a:latin typeface="Aptos"/>
                <a:ea typeface="+mn-lt"/>
                <a:cs typeface="+mn-lt"/>
              </a:rPr>
              <a:t>Use </a:t>
            </a:r>
            <a:r>
              <a:rPr lang="en-GB" b="1" dirty="0">
                <a:solidFill>
                  <a:schemeClr val="tx2"/>
                </a:solidFill>
                <a:latin typeface="Aptos"/>
                <a:ea typeface="+mn-lt"/>
                <a:cs typeface="+mn-lt"/>
              </a:rPr>
              <a:t>quantum technologies </a:t>
            </a:r>
            <a:r>
              <a:rPr lang="en-GB" dirty="0">
                <a:solidFill>
                  <a:srgbClr val="000000"/>
                </a:solidFill>
                <a:latin typeface="Aptos"/>
                <a:ea typeface="+mn-lt"/>
                <a:cs typeface="+mn-lt"/>
              </a:rPr>
              <a:t>to solve one of these 4 challenges: </a:t>
            </a:r>
            <a:endParaRPr lang="en-US" dirty="0">
              <a:latin typeface="Aptos"/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9D91E573-6962-5F04-FFD9-3FD4DB65DC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04215" y="2262167"/>
            <a:ext cx="1672757" cy="1263610"/>
          </a:xfrm>
          <a:custGeom>
            <a:avLst/>
            <a:gdLst>
              <a:gd name="connsiteX0" fmla="*/ 911162 w 911161"/>
              <a:gd name="connsiteY0" fmla="*/ 0 h 688296"/>
              <a:gd name="connsiteX1" fmla="*/ 0 w 911161"/>
              <a:gd name="connsiteY1" fmla="*/ 62484 h 688296"/>
              <a:gd name="connsiteX2" fmla="*/ 0 w 911161"/>
              <a:gd name="connsiteY2" fmla="*/ 478060 h 688296"/>
              <a:gd name="connsiteX3" fmla="*/ 0 w 911161"/>
              <a:gd name="connsiteY3" fmla="*/ 478060 h 688296"/>
              <a:gd name="connsiteX4" fmla="*/ 596741 w 911161"/>
              <a:gd name="connsiteY4" fmla="*/ 688277 h 688296"/>
              <a:gd name="connsiteX5" fmla="*/ 911162 w 911161"/>
              <a:gd name="connsiteY5" fmla="*/ 541115 h 688296"/>
              <a:gd name="connsiteX6" fmla="*/ 911162 w 911161"/>
              <a:gd name="connsiteY6" fmla="*/ 0 h 688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1161" h="688296">
                <a:moveTo>
                  <a:pt x="911162" y="0"/>
                </a:moveTo>
                <a:lnTo>
                  <a:pt x="0" y="62484"/>
                </a:lnTo>
                <a:lnTo>
                  <a:pt x="0" y="478060"/>
                </a:lnTo>
                <a:lnTo>
                  <a:pt x="0" y="478060"/>
                </a:lnTo>
                <a:cubicBezTo>
                  <a:pt x="75914" y="499110"/>
                  <a:pt x="590264" y="690563"/>
                  <a:pt x="596741" y="688277"/>
                </a:cubicBezTo>
                <a:cubicBezTo>
                  <a:pt x="603599" y="685895"/>
                  <a:pt x="911162" y="541115"/>
                  <a:pt x="911162" y="541115"/>
                </a:cubicBezTo>
                <a:lnTo>
                  <a:pt x="911162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22225" cap="flat">
            <a:noFill/>
            <a:prstDash val="solid"/>
            <a:miter/>
          </a:ln>
        </p:spPr>
        <p:txBody>
          <a:bodyPr rtlCol="0" anchor="ctr"/>
          <a:lstStyle/>
          <a:p>
            <a:endParaRPr lang="en-A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8B49AD4-7DF2-75BD-8D8D-76D90E08E2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75656" y="4199055"/>
            <a:ext cx="1672757" cy="1263610"/>
          </a:xfrm>
          <a:custGeom>
            <a:avLst/>
            <a:gdLst>
              <a:gd name="connsiteX0" fmla="*/ 911162 w 911161"/>
              <a:gd name="connsiteY0" fmla="*/ 0 h 688296"/>
              <a:gd name="connsiteX1" fmla="*/ 0 w 911161"/>
              <a:gd name="connsiteY1" fmla="*/ 62484 h 688296"/>
              <a:gd name="connsiteX2" fmla="*/ 0 w 911161"/>
              <a:gd name="connsiteY2" fmla="*/ 478060 h 688296"/>
              <a:gd name="connsiteX3" fmla="*/ 0 w 911161"/>
              <a:gd name="connsiteY3" fmla="*/ 478060 h 688296"/>
              <a:gd name="connsiteX4" fmla="*/ 596741 w 911161"/>
              <a:gd name="connsiteY4" fmla="*/ 688277 h 688296"/>
              <a:gd name="connsiteX5" fmla="*/ 911162 w 911161"/>
              <a:gd name="connsiteY5" fmla="*/ 541115 h 688296"/>
              <a:gd name="connsiteX6" fmla="*/ 911162 w 911161"/>
              <a:gd name="connsiteY6" fmla="*/ 0 h 688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1161" h="688296">
                <a:moveTo>
                  <a:pt x="911162" y="0"/>
                </a:moveTo>
                <a:lnTo>
                  <a:pt x="0" y="62484"/>
                </a:lnTo>
                <a:lnTo>
                  <a:pt x="0" y="478060"/>
                </a:lnTo>
                <a:lnTo>
                  <a:pt x="0" y="478060"/>
                </a:lnTo>
                <a:cubicBezTo>
                  <a:pt x="75914" y="499110"/>
                  <a:pt x="590264" y="690563"/>
                  <a:pt x="596741" y="688277"/>
                </a:cubicBezTo>
                <a:cubicBezTo>
                  <a:pt x="603599" y="685895"/>
                  <a:pt x="911162" y="541115"/>
                  <a:pt x="911162" y="541115"/>
                </a:cubicBezTo>
                <a:lnTo>
                  <a:pt x="911162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22225" cap="flat">
            <a:noFill/>
            <a:prstDash val="solid"/>
            <a:miter/>
          </a:ln>
        </p:spPr>
        <p:txBody>
          <a:bodyPr rtlCol="0" anchor="ctr"/>
          <a:lstStyle/>
          <a:p>
            <a:endParaRPr lang="en-A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BA30828-79F5-EDF8-7FA7-DC93A467C0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158919" y="2315856"/>
            <a:ext cx="1672757" cy="1263610"/>
          </a:xfrm>
          <a:custGeom>
            <a:avLst/>
            <a:gdLst>
              <a:gd name="connsiteX0" fmla="*/ 911162 w 911161"/>
              <a:gd name="connsiteY0" fmla="*/ 0 h 688296"/>
              <a:gd name="connsiteX1" fmla="*/ 0 w 911161"/>
              <a:gd name="connsiteY1" fmla="*/ 62484 h 688296"/>
              <a:gd name="connsiteX2" fmla="*/ 0 w 911161"/>
              <a:gd name="connsiteY2" fmla="*/ 478060 h 688296"/>
              <a:gd name="connsiteX3" fmla="*/ 0 w 911161"/>
              <a:gd name="connsiteY3" fmla="*/ 478060 h 688296"/>
              <a:gd name="connsiteX4" fmla="*/ 596741 w 911161"/>
              <a:gd name="connsiteY4" fmla="*/ 688277 h 688296"/>
              <a:gd name="connsiteX5" fmla="*/ 911162 w 911161"/>
              <a:gd name="connsiteY5" fmla="*/ 541115 h 688296"/>
              <a:gd name="connsiteX6" fmla="*/ 911162 w 911161"/>
              <a:gd name="connsiteY6" fmla="*/ 0 h 688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1161" h="688296">
                <a:moveTo>
                  <a:pt x="911162" y="0"/>
                </a:moveTo>
                <a:lnTo>
                  <a:pt x="0" y="62484"/>
                </a:lnTo>
                <a:lnTo>
                  <a:pt x="0" y="478060"/>
                </a:lnTo>
                <a:lnTo>
                  <a:pt x="0" y="478060"/>
                </a:lnTo>
                <a:cubicBezTo>
                  <a:pt x="75914" y="499110"/>
                  <a:pt x="590264" y="690563"/>
                  <a:pt x="596741" y="688277"/>
                </a:cubicBezTo>
                <a:cubicBezTo>
                  <a:pt x="603599" y="685895"/>
                  <a:pt x="911162" y="541115"/>
                  <a:pt x="911162" y="541115"/>
                </a:cubicBezTo>
                <a:lnTo>
                  <a:pt x="911162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22225" cap="flat">
            <a:noFill/>
            <a:prstDash val="solid"/>
            <a:miter/>
          </a:ln>
        </p:spPr>
        <p:txBody>
          <a:bodyPr rtlCol="0" anchor="ctr"/>
          <a:lstStyle/>
          <a:p>
            <a:endParaRPr lang="en-A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206807F-D697-2596-74FF-00061163C5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174762" y="4252744"/>
            <a:ext cx="1672757" cy="1263610"/>
          </a:xfrm>
          <a:custGeom>
            <a:avLst/>
            <a:gdLst>
              <a:gd name="connsiteX0" fmla="*/ 911162 w 911161"/>
              <a:gd name="connsiteY0" fmla="*/ 0 h 688296"/>
              <a:gd name="connsiteX1" fmla="*/ 0 w 911161"/>
              <a:gd name="connsiteY1" fmla="*/ 62484 h 688296"/>
              <a:gd name="connsiteX2" fmla="*/ 0 w 911161"/>
              <a:gd name="connsiteY2" fmla="*/ 478060 h 688296"/>
              <a:gd name="connsiteX3" fmla="*/ 0 w 911161"/>
              <a:gd name="connsiteY3" fmla="*/ 478060 h 688296"/>
              <a:gd name="connsiteX4" fmla="*/ 596741 w 911161"/>
              <a:gd name="connsiteY4" fmla="*/ 688277 h 688296"/>
              <a:gd name="connsiteX5" fmla="*/ 911162 w 911161"/>
              <a:gd name="connsiteY5" fmla="*/ 541115 h 688296"/>
              <a:gd name="connsiteX6" fmla="*/ 911162 w 911161"/>
              <a:gd name="connsiteY6" fmla="*/ 0 h 688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1161" h="688296">
                <a:moveTo>
                  <a:pt x="911162" y="0"/>
                </a:moveTo>
                <a:lnTo>
                  <a:pt x="0" y="62484"/>
                </a:lnTo>
                <a:lnTo>
                  <a:pt x="0" y="478060"/>
                </a:lnTo>
                <a:lnTo>
                  <a:pt x="0" y="478060"/>
                </a:lnTo>
                <a:cubicBezTo>
                  <a:pt x="75914" y="499110"/>
                  <a:pt x="590264" y="690563"/>
                  <a:pt x="596741" y="688277"/>
                </a:cubicBezTo>
                <a:cubicBezTo>
                  <a:pt x="603599" y="685895"/>
                  <a:pt x="911162" y="541115"/>
                  <a:pt x="911162" y="541115"/>
                </a:cubicBezTo>
                <a:lnTo>
                  <a:pt x="911162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22225" cap="flat">
            <a:noFill/>
            <a:prstDash val="solid"/>
            <a:miter/>
          </a:ln>
        </p:spPr>
        <p:txBody>
          <a:bodyPr rtlCol="0" anchor="ctr"/>
          <a:lstStyle/>
          <a:p>
            <a:endParaRPr lang="en-A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56B1E4A-CEB3-CCBA-124E-F17960C6E1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779" r="5779"/>
          <a:stretch/>
        </p:blipFill>
        <p:spPr>
          <a:xfrm>
            <a:off x="1043679" y="1946976"/>
            <a:ext cx="1309484" cy="148061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813F0CE-F787-A4CB-D7B5-80BB22585F0E}"/>
              </a:ext>
            </a:extLst>
          </p:cNvPr>
          <p:cNvSpPr txBox="1"/>
          <p:nvPr/>
        </p:nvSpPr>
        <p:spPr>
          <a:xfrm>
            <a:off x="2668358" y="2328136"/>
            <a:ext cx="3068198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fontAlgn="base"/>
            <a:r>
              <a:rPr lang="en-AU" sz="1600" dirty="0">
                <a:latin typeface="Aptos"/>
              </a:rPr>
              <a:t>Improve </a:t>
            </a:r>
            <a:r>
              <a:rPr lang="en-AU" sz="1600" b="1" dirty="0">
                <a:latin typeface="Aptos"/>
              </a:rPr>
              <a:t>biosecurity outcomes </a:t>
            </a:r>
            <a:r>
              <a:rPr lang="en-AU" sz="1600" dirty="0">
                <a:latin typeface="Aptos"/>
              </a:rPr>
              <a:t>by enhancing the detection of invasive pests or diseases, and cargo inspection processes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B017E4F-07E6-906C-7C4C-DE1CF72A81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1" t="12750" r="8819" b="15523"/>
          <a:stretch/>
        </p:blipFill>
        <p:spPr>
          <a:xfrm>
            <a:off x="6257869" y="2079474"/>
            <a:ext cx="1424220" cy="136013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D4AD2EB-7FE8-3726-93F2-0415FE72B009}"/>
              </a:ext>
            </a:extLst>
          </p:cNvPr>
          <p:cNvSpPr txBox="1"/>
          <p:nvPr/>
        </p:nvSpPr>
        <p:spPr>
          <a:xfrm>
            <a:off x="8017902" y="2328380"/>
            <a:ext cx="3648235" cy="8737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600" dirty="0">
                <a:latin typeface="Aptos"/>
                <a:ea typeface="Calibri"/>
                <a:cs typeface="Times New Roman"/>
              </a:rPr>
              <a:t>Improve life expectancy</a:t>
            </a:r>
            <a:r>
              <a:rPr lang="en-AU" sz="1600" dirty="0">
                <a:effectLst/>
                <a:latin typeface="Aptos"/>
                <a:ea typeface="Calibri"/>
                <a:cs typeface="Times New Roman"/>
              </a:rPr>
              <a:t>, </a:t>
            </a:r>
            <a:r>
              <a:rPr lang="en-AU" sz="1600" dirty="0">
                <a:latin typeface="Aptos"/>
                <a:ea typeface="Calibri"/>
                <a:cs typeface="Times New Roman"/>
              </a:rPr>
              <a:t>health outcomes </a:t>
            </a:r>
            <a:r>
              <a:rPr lang="en-AU" sz="1600" dirty="0">
                <a:effectLst/>
                <a:latin typeface="Aptos"/>
                <a:ea typeface="Calibri"/>
                <a:cs typeface="Times New Roman"/>
              </a:rPr>
              <a:t>and </a:t>
            </a:r>
            <a:r>
              <a:rPr lang="en-AU" sz="1600" dirty="0">
                <a:latin typeface="Aptos"/>
                <a:ea typeface="Calibri"/>
                <a:cs typeface="Times New Roman"/>
              </a:rPr>
              <a:t>access to </a:t>
            </a:r>
            <a:r>
              <a:rPr lang="en-AU" sz="1600" b="1" dirty="0">
                <a:latin typeface="Aptos"/>
                <a:ea typeface="Calibri"/>
                <a:cs typeface="Times New Roman"/>
              </a:rPr>
              <a:t>health technology for First Nations peoples</a:t>
            </a:r>
            <a:endParaRPr lang="en-US" sz="1600" b="1" dirty="0">
              <a:ea typeface="Calibri"/>
              <a:cs typeface="Times New Roman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447F86-2BD7-DAE4-223E-DCDEE3A73B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78" y="3754868"/>
            <a:ext cx="1833570" cy="183357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1BA878C-EE07-907A-D765-B65A2EF5E603}"/>
              </a:ext>
            </a:extLst>
          </p:cNvPr>
          <p:cNvSpPr txBox="1"/>
          <p:nvPr/>
        </p:nvSpPr>
        <p:spPr>
          <a:xfrm>
            <a:off x="2668357" y="4415362"/>
            <a:ext cx="2668955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AU" sz="1600" dirty="0">
                <a:latin typeface="Aptos"/>
              </a:rPr>
              <a:t>Optimise </a:t>
            </a:r>
            <a:r>
              <a:rPr lang="en-AU" sz="1600" b="1" dirty="0">
                <a:latin typeface="Aptos"/>
              </a:rPr>
              <a:t>transport routes</a:t>
            </a:r>
            <a:r>
              <a:rPr lang="en-AU" sz="1600" dirty="0">
                <a:latin typeface="Aptos"/>
              </a:rPr>
              <a:t>, logistics and supply chain operations</a:t>
            </a:r>
            <a:endParaRPr lang="en-US" sz="1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2921586-BA87-A9FA-AEA5-7A44A0CEA2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6"/>
          <a:stretch/>
        </p:blipFill>
        <p:spPr>
          <a:xfrm>
            <a:off x="6363531" y="4024488"/>
            <a:ext cx="1512547" cy="129433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5F94FFC-EC56-0E97-784C-5F9E002EBF7E}"/>
              </a:ext>
            </a:extLst>
          </p:cNvPr>
          <p:cNvSpPr txBox="1"/>
          <p:nvPr/>
        </p:nvSpPr>
        <p:spPr>
          <a:xfrm>
            <a:off x="8062304" y="4220483"/>
            <a:ext cx="2659287" cy="8737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600" dirty="0">
                <a:latin typeface="Aptos"/>
                <a:ea typeface="Calibri"/>
                <a:cs typeface="Times New Roman"/>
              </a:rPr>
              <a:t>Optimise the performance, sustainability, </a:t>
            </a:r>
            <a:r>
              <a:rPr lang="en-AU" sz="1600" dirty="0">
                <a:effectLst/>
                <a:latin typeface="Aptos"/>
                <a:ea typeface="Calibri"/>
                <a:cs typeface="Times New Roman"/>
              </a:rPr>
              <a:t>and </a:t>
            </a:r>
            <a:r>
              <a:rPr lang="en-AU" sz="1600" dirty="0">
                <a:latin typeface="Aptos"/>
                <a:ea typeface="Calibri"/>
                <a:cs typeface="Times New Roman"/>
              </a:rPr>
              <a:t>security of </a:t>
            </a:r>
            <a:r>
              <a:rPr lang="en-AU" sz="1600" b="1" dirty="0">
                <a:latin typeface="Aptos"/>
                <a:ea typeface="Calibri"/>
                <a:cs typeface="Times New Roman"/>
              </a:rPr>
              <a:t>energy networks</a:t>
            </a:r>
            <a:endParaRPr lang="en-US" sz="1600" b="1" dirty="0">
              <a:ea typeface="Calibri"/>
              <a:cs typeface="Times New Roman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72D62E-BE9D-B4A3-8B06-CF0B9A19C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49678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734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phic 22">
            <a:extLst>
              <a:ext uri="{FF2B5EF4-FFF2-40B4-BE49-F238E27FC236}">
                <a16:creationId xmlns:a16="http://schemas.microsoft.com/office/drawing/2014/main" id="{37EFC45D-92AC-77A1-E451-B1B598A66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16033" y="1591851"/>
            <a:ext cx="6161763" cy="46213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988EF2-FDE7-846D-99C5-505221B44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418464"/>
            <a:ext cx="10515600" cy="712994"/>
          </a:xfrm>
        </p:spPr>
        <p:txBody>
          <a:bodyPr/>
          <a:lstStyle/>
          <a:p>
            <a:r>
              <a:rPr lang="en-GB" dirty="0">
                <a:solidFill>
                  <a:srgbClr val="6F3167"/>
                </a:solidFill>
                <a:latin typeface="Aptos"/>
                <a:ea typeface="+mj-lt"/>
                <a:cs typeface="+mj-lt"/>
              </a:rPr>
              <a:t>How do I </a:t>
            </a:r>
            <a:r>
              <a:rPr lang="en-GB" b="1" dirty="0">
                <a:solidFill>
                  <a:srgbClr val="6F3167"/>
                </a:solidFill>
                <a:latin typeface="Aptos"/>
                <a:ea typeface="+mj-lt"/>
                <a:cs typeface="+mj-lt"/>
              </a:rPr>
              <a:t>apply </a:t>
            </a:r>
            <a:r>
              <a:rPr lang="en-GB" dirty="0">
                <a:solidFill>
                  <a:srgbClr val="6F3167"/>
                </a:solidFill>
                <a:latin typeface="Aptos"/>
                <a:ea typeface="+mj-lt"/>
                <a:cs typeface="+mj-lt"/>
              </a:rPr>
              <a:t>to Round 2, Stage 1? </a:t>
            </a:r>
            <a:r>
              <a:rPr lang="en-GB" dirty="0">
                <a:latin typeface="Aptos"/>
                <a:ea typeface="+mj-lt"/>
                <a:cs typeface="+mj-lt"/>
              </a:rPr>
              <a:t>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74F1D8-C624-F546-FCF8-6D58BF1B2467}"/>
              </a:ext>
            </a:extLst>
          </p:cNvPr>
          <p:cNvSpPr txBox="1"/>
          <p:nvPr/>
        </p:nvSpPr>
        <p:spPr>
          <a:xfrm>
            <a:off x="840355" y="1318286"/>
            <a:ext cx="1051128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667512">
              <a:spcAft>
                <a:spcPts val="600"/>
              </a:spcAft>
            </a:pPr>
            <a:r>
              <a:rPr lang="en-GB" b="1" dirty="0">
                <a:solidFill>
                  <a:schemeClr val="tx2"/>
                </a:solidFill>
                <a:latin typeface="Aptos"/>
                <a:ea typeface="+mn-lt"/>
                <a:cs typeface="+mn-lt"/>
              </a:rPr>
              <a:t>Form a consortium</a:t>
            </a:r>
            <a:endParaRPr lang="en-US" b="1" dirty="0">
              <a:solidFill>
                <a:schemeClr val="tx2"/>
              </a:solidFill>
              <a:latin typeface="Apto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B6918B-32EA-11AB-72A2-DD3036D49B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56" y="1821209"/>
            <a:ext cx="6424740" cy="3465301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01000"/>
              </a:lnSpc>
            </a:pPr>
            <a:r>
              <a:rPr lang="en-AU" sz="1600" dirty="0">
                <a:latin typeface="Aptos"/>
                <a:ea typeface="+mn-lt"/>
                <a:cs typeface="+mn-lt"/>
              </a:rPr>
              <a:t>Applications must be </a:t>
            </a:r>
            <a:r>
              <a:rPr lang="en-AU" sz="1600" b="1" dirty="0">
                <a:solidFill>
                  <a:srgbClr val="6F3167"/>
                </a:solidFill>
                <a:latin typeface="Aptos"/>
                <a:ea typeface="+mn-lt"/>
                <a:cs typeface="+mn-lt"/>
              </a:rPr>
              <a:t>on</a:t>
            </a:r>
            <a:r>
              <a:rPr lang="en-AU" sz="1600" dirty="0">
                <a:solidFill>
                  <a:srgbClr val="6F3167"/>
                </a:solidFill>
                <a:latin typeface="Aptos"/>
                <a:ea typeface="+mn-lt"/>
                <a:cs typeface="+mn-lt"/>
              </a:rPr>
              <a:t> </a:t>
            </a:r>
            <a:r>
              <a:rPr lang="en-AU" sz="1600" b="1" dirty="0">
                <a:solidFill>
                  <a:srgbClr val="6F3167"/>
                </a:solidFill>
                <a:latin typeface="Aptos"/>
                <a:ea typeface="+mn-lt"/>
                <a:cs typeface="+mn-lt"/>
              </a:rPr>
              <a:t>behalf of a joint (consortium)</a:t>
            </a:r>
            <a:r>
              <a:rPr lang="en-AU" sz="1600" dirty="0">
                <a:solidFill>
                  <a:srgbClr val="6F3167"/>
                </a:solidFill>
                <a:latin typeface="Aptos"/>
                <a:ea typeface="+mn-lt"/>
                <a:cs typeface="+mn-lt"/>
              </a:rPr>
              <a:t> </a:t>
            </a:r>
            <a:r>
              <a:rPr lang="en-AU" sz="1600" b="1" dirty="0">
                <a:solidFill>
                  <a:srgbClr val="6F3167"/>
                </a:solidFill>
                <a:latin typeface="Aptos"/>
                <a:ea typeface="+mn-lt"/>
                <a:cs typeface="+mn-lt"/>
              </a:rPr>
              <a:t>collaboration </a:t>
            </a:r>
            <a:r>
              <a:rPr lang="en-AU" sz="1600" dirty="0">
                <a:latin typeface="Aptos"/>
                <a:ea typeface="+mn-lt"/>
                <a:cs typeface="+mn-lt"/>
              </a:rPr>
              <a:t>with an eligible lead applicant.</a:t>
            </a:r>
            <a:endParaRPr lang="en-GB" sz="1600" dirty="0">
              <a:latin typeface="Aptos"/>
              <a:ea typeface="+mn-lt"/>
              <a:cs typeface="+mn-lt"/>
            </a:endParaRPr>
          </a:p>
          <a:p>
            <a:pPr>
              <a:lnSpc>
                <a:spcPct val="101000"/>
              </a:lnSpc>
            </a:pPr>
            <a:r>
              <a:rPr lang="en-GB" sz="1600" dirty="0">
                <a:latin typeface="Aptos"/>
                <a:cs typeface="Segoe UI"/>
              </a:rPr>
              <a:t>The lead applicant must: </a:t>
            </a:r>
          </a:p>
          <a:p>
            <a:pPr marL="179705" lvl="1" indent="-179705">
              <a:lnSpc>
                <a:spcPct val="101000"/>
              </a:lnSpc>
              <a:spcBef>
                <a:spcPts val="300"/>
              </a:spcBef>
              <a:buClr>
                <a:srgbClr val="6F3167"/>
              </a:buClr>
              <a:buFont typeface="Arial" panose="020B0604020202020204" pitchFamily="34" charset="0"/>
              <a:buChar char="•"/>
            </a:pPr>
            <a:r>
              <a:rPr lang="en-AU" sz="1600" dirty="0">
                <a:solidFill>
                  <a:schemeClr val="tx1"/>
                </a:solidFill>
                <a:latin typeface="Aptos"/>
                <a:ea typeface="+mn-lt"/>
                <a:cs typeface="+mn-lt"/>
              </a:rPr>
              <a:t>have an Australian Business Number (ABN).</a:t>
            </a:r>
            <a:endParaRPr lang="en-GB" sz="1600" dirty="0">
              <a:solidFill>
                <a:schemeClr val="tx1"/>
              </a:solidFill>
              <a:latin typeface="Aptos"/>
              <a:ea typeface="+mn-lt"/>
              <a:cs typeface="+mn-lt"/>
            </a:endParaRPr>
          </a:p>
          <a:p>
            <a:pPr marL="179705" lvl="1" indent="-179705">
              <a:lnSpc>
                <a:spcPct val="101000"/>
              </a:lnSpc>
              <a:spcBef>
                <a:spcPts val="300"/>
              </a:spcBef>
              <a:buClr>
                <a:srgbClr val="6F3167"/>
              </a:buClr>
              <a:buFont typeface="Arial" panose="020B0604020202020204" pitchFamily="34" charset="0"/>
              <a:buChar char="•"/>
            </a:pPr>
            <a:r>
              <a:rPr lang="en-AU" sz="1600" dirty="0">
                <a:solidFill>
                  <a:schemeClr val="tx1"/>
                </a:solidFill>
                <a:latin typeface="Aptos"/>
                <a:ea typeface="+mn-lt"/>
                <a:cs typeface="+mn-lt"/>
              </a:rPr>
              <a:t>be registered for the Goods and Services Tax (GST).</a:t>
            </a:r>
          </a:p>
          <a:p>
            <a:pPr marL="179705" lvl="1" indent="-179705">
              <a:lnSpc>
                <a:spcPct val="101000"/>
              </a:lnSpc>
              <a:spcBef>
                <a:spcPts val="300"/>
              </a:spcBef>
              <a:buClr>
                <a:srgbClr val="6F3167"/>
              </a:buClr>
              <a:buFont typeface="Arial" panose="020B0604020202020204" pitchFamily="34" charset="0"/>
              <a:buChar char="•"/>
            </a:pPr>
            <a:r>
              <a:rPr lang="en-AU" sz="1600" dirty="0">
                <a:solidFill>
                  <a:schemeClr val="tx1"/>
                </a:solidFill>
                <a:latin typeface="Aptos"/>
                <a:ea typeface="+mn-lt"/>
                <a:cs typeface="+mn-lt"/>
              </a:rPr>
              <a:t>be an entity, incorporated in Australia.</a:t>
            </a:r>
            <a:endParaRPr lang="en-GB" sz="1600" dirty="0">
              <a:solidFill>
                <a:schemeClr val="tx1"/>
              </a:solidFill>
              <a:latin typeface="Aptos"/>
              <a:ea typeface="+mn-lt"/>
              <a:cs typeface="+mn-lt"/>
            </a:endParaRPr>
          </a:p>
          <a:p>
            <a:pPr>
              <a:lnSpc>
                <a:spcPct val="101000"/>
              </a:lnSpc>
            </a:pPr>
            <a:r>
              <a:rPr lang="en-GB" sz="1600" dirty="0">
                <a:latin typeface="Aptos"/>
                <a:ea typeface="+mn-lt"/>
                <a:cs typeface="+mn-lt"/>
              </a:rPr>
              <a:t>Each consortium should have a </a:t>
            </a:r>
            <a:r>
              <a:rPr lang="en-AU" sz="1600" b="1" dirty="0">
                <a:solidFill>
                  <a:srgbClr val="6F3167"/>
                </a:solidFill>
                <a:latin typeface="Aptos"/>
                <a:ea typeface="+mn-lt"/>
                <a:cs typeface="+mn-lt"/>
              </a:rPr>
              <a:t>minimum of two project participants, inclusive of the lead applicant</a:t>
            </a:r>
            <a:r>
              <a:rPr lang="en-GB" sz="1600" b="1" dirty="0">
                <a:solidFill>
                  <a:srgbClr val="6F3167"/>
                </a:solidFill>
                <a:latin typeface="Aptos"/>
                <a:ea typeface="+mn-lt"/>
                <a:cs typeface="+mn-lt"/>
              </a:rPr>
              <a:t> </a:t>
            </a:r>
            <a:r>
              <a:rPr lang="en-GB" sz="1600" dirty="0">
                <a:latin typeface="Aptos"/>
                <a:ea typeface="+mn-lt"/>
                <a:cs typeface="+mn-lt"/>
              </a:rPr>
              <a:t>including an industry partner and a research organisation. </a:t>
            </a:r>
          </a:p>
          <a:p>
            <a:pPr>
              <a:lnSpc>
                <a:spcPct val="101000"/>
              </a:lnSpc>
            </a:pPr>
            <a:r>
              <a:rPr lang="en-AU" sz="1600" b="1" dirty="0">
                <a:solidFill>
                  <a:srgbClr val="6F3167"/>
                </a:solidFill>
                <a:latin typeface="Aptos"/>
                <a:cs typeface="Segoe UI"/>
              </a:rPr>
              <a:t>Research organisations</a:t>
            </a:r>
            <a:r>
              <a:rPr lang="en-AU" sz="1600" dirty="0">
                <a:latin typeface="Aptos"/>
                <a:ea typeface="+mn-lt"/>
                <a:cs typeface="+mn-lt"/>
              </a:rPr>
              <a:t> cannot be a lead applicant.</a:t>
            </a:r>
            <a:endParaRPr lang="en-GB" sz="1600" dirty="0">
              <a:latin typeface="Aptos"/>
              <a:ea typeface="+mn-lt"/>
              <a:cs typeface="+mn-lt"/>
            </a:endParaRPr>
          </a:p>
          <a:p>
            <a:pPr>
              <a:lnSpc>
                <a:spcPct val="101000"/>
              </a:lnSpc>
            </a:pPr>
            <a:r>
              <a:rPr lang="en-GB" sz="1600" b="1" dirty="0">
                <a:solidFill>
                  <a:srgbClr val="6F3167"/>
                </a:solidFill>
                <a:latin typeface="Aptos"/>
                <a:cs typeface="Segoe UI"/>
              </a:rPr>
              <a:t>International partners </a:t>
            </a:r>
            <a:r>
              <a:rPr lang="en-GB" sz="1600" dirty="0">
                <a:latin typeface="Aptos"/>
                <a:cs typeface="Arial"/>
              </a:rPr>
              <a:t>can join a consortium but cannot be the lead applicant.</a:t>
            </a:r>
            <a:endParaRPr lang="en-US" sz="1600" dirty="0">
              <a:latin typeface="Aptos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23ACD7-125E-5F05-E222-CFA732FCC7A3}"/>
              </a:ext>
            </a:extLst>
          </p:cNvPr>
          <p:cNvSpPr txBox="1"/>
          <p:nvPr/>
        </p:nvSpPr>
        <p:spPr>
          <a:xfrm>
            <a:off x="8029184" y="2209148"/>
            <a:ext cx="4002065" cy="275530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1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b="1" dirty="0">
                <a:solidFill>
                  <a:srgbClr val="6F3167"/>
                </a:solidFill>
                <a:ea typeface="+mn-lt"/>
                <a:cs typeface="+mn-lt"/>
              </a:rPr>
              <a:t>Join the Contacts Directory</a:t>
            </a:r>
            <a:endParaRPr lang="en-GB" sz="1400" dirty="0">
              <a:ea typeface="+mn-lt"/>
              <a:cs typeface="+mn-lt"/>
            </a:endParaRPr>
          </a:p>
          <a:p>
            <a:pPr>
              <a:lnSpc>
                <a:spcPct val="101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400" dirty="0">
                <a:ea typeface="+mn-lt"/>
                <a:cs typeface="+mn-lt"/>
              </a:rPr>
              <a:t>Use the Contacts Directory to find potential consortium partners. </a:t>
            </a:r>
          </a:p>
          <a:p>
            <a:pPr>
              <a:lnSpc>
                <a:spcPct val="101000"/>
              </a:lnSpc>
              <a:spcBef>
                <a:spcPts val="300"/>
              </a:spcBef>
              <a:spcAft>
                <a:spcPts val="1200"/>
              </a:spcAft>
            </a:pPr>
            <a:r>
              <a:rPr lang="en-GB" sz="1400" dirty="0">
                <a:ea typeface="+mn-lt"/>
                <a:cs typeface="+mn-lt"/>
              </a:rPr>
              <a:t>You can submit your organisation's details, services, interests, and contact information, which will be publicly available. This allows others to find and contact you.</a:t>
            </a:r>
          </a:p>
          <a:p>
            <a:pPr marL="180975">
              <a:lnSpc>
                <a:spcPct val="101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400" b="1" dirty="0">
                <a:hlinkClick r:id="rId4"/>
              </a:rPr>
              <a:t>consult.</a:t>
            </a:r>
            <a:r>
              <a:rPr lang="en-GB" sz="1400" dirty="0">
                <a:hlinkClick r:id="rId4"/>
              </a:rPr>
              <a:t>industry.gov.au/critical-technologies-challenge-program-contacts-directory</a:t>
            </a:r>
            <a:r>
              <a:rPr lang="en-GB" sz="1400" dirty="0"/>
              <a:t> </a:t>
            </a:r>
            <a:endParaRPr lang="en-US" dirty="0"/>
          </a:p>
          <a:p>
            <a:pPr>
              <a:lnSpc>
                <a:spcPct val="101000"/>
              </a:lnSpc>
              <a:spcBef>
                <a:spcPts val="300"/>
              </a:spcBef>
              <a:spcAft>
                <a:spcPts val="300"/>
              </a:spcAft>
            </a:pPr>
            <a:endParaRPr lang="en-GB" sz="1500" dirty="0">
              <a:latin typeface="Public Sans" pitchFamily="2" charset="77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52C9AAE-4720-4127-7250-F33473F9AE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21811" y="5746903"/>
            <a:ext cx="0" cy="646331"/>
          </a:xfrm>
          <a:prstGeom prst="line">
            <a:avLst/>
          </a:prstGeom>
          <a:ln w="38100">
            <a:solidFill>
              <a:srgbClr val="EF53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214B9F0-99E1-F8F9-F46D-A5A5009D87C6}"/>
              </a:ext>
            </a:extLst>
          </p:cNvPr>
          <p:cNvSpPr txBox="1"/>
          <p:nvPr/>
        </p:nvSpPr>
        <p:spPr>
          <a:xfrm>
            <a:off x="929291" y="5746903"/>
            <a:ext cx="7368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kern="100" dirty="0">
                <a:solidFill>
                  <a:schemeClr val="accent1"/>
                </a:solidFill>
                <a:cs typeface="Times New Roman" panose="02020603050405020304" pitchFamily="18" charset="0"/>
              </a:rPr>
              <a:t>For application guidelines and eligibility requirements visit </a:t>
            </a:r>
            <a:br>
              <a:rPr lang="en-AU" b="1" kern="100" dirty="0">
                <a:solidFill>
                  <a:schemeClr val="accent1"/>
                </a:solidFill>
                <a:cs typeface="Times New Roman" panose="02020603050405020304" pitchFamily="18" charset="0"/>
              </a:rPr>
            </a:br>
            <a:r>
              <a:rPr lang="en-AU" b="1" u="sng" kern="100" dirty="0">
                <a:solidFill>
                  <a:schemeClr val="accent1"/>
                </a:solidFill>
                <a:cs typeface="Times New Roman" panose="02020603050405020304" pitchFamily="18" charset="0"/>
                <a:hlinkClick r:id="rId5"/>
              </a:rPr>
              <a:t>business.</a:t>
            </a:r>
            <a:r>
              <a:rPr lang="en-AU" u="sng" kern="100" dirty="0">
                <a:solidFill>
                  <a:schemeClr val="accent1"/>
                </a:solidFill>
                <a:cs typeface="Times New Roman" panose="02020603050405020304" pitchFamily="18" charset="0"/>
                <a:hlinkClick r:id="rId5"/>
              </a:rPr>
              <a:t>gov.au/CTCP2</a:t>
            </a:r>
            <a:endParaRPr lang="en-AU" u="sng" kern="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3C213-DFDC-6F60-7461-580140868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49678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30EA680-D336-4FF7-8B7A-9848BB0A1C32}" type="slidenum">
              <a:rPr lang="en-GB" smtClean="0"/>
              <a:pPr/>
              <a:t>5</a:t>
            </a:fld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A2A28A9-CA6B-D7B3-62EC-C9FE645C3A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139099" y="4182734"/>
            <a:ext cx="0" cy="463463"/>
          </a:xfrm>
          <a:prstGeom prst="line">
            <a:avLst/>
          </a:prstGeom>
          <a:ln w="38100">
            <a:solidFill>
              <a:srgbClr val="EF53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9790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ISR CTCP">
      <a:dk1>
        <a:srgbClr val="000000"/>
      </a:dk1>
      <a:lt1>
        <a:sysClr val="window" lastClr="FFFFFF"/>
      </a:lt1>
      <a:dk2>
        <a:srgbClr val="7A3972"/>
      </a:dk2>
      <a:lt2>
        <a:srgbClr val="E7E6E6"/>
      </a:lt2>
      <a:accent1>
        <a:srgbClr val="391731"/>
      </a:accent1>
      <a:accent2>
        <a:srgbClr val="993533"/>
      </a:accent2>
      <a:accent3>
        <a:srgbClr val="00D3D1"/>
      </a:accent3>
      <a:accent4>
        <a:srgbClr val="15659B"/>
      </a:accent4>
      <a:accent5>
        <a:srgbClr val="E5FD8C"/>
      </a:accent5>
      <a:accent6>
        <a:srgbClr val="B7E4F7"/>
      </a:accent6>
      <a:hlink>
        <a:srgbClr val="15659B"/>
      </a:hlink>
      <a:folHlink>
        <a:srgbClr val="954F72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9c9f28d-4059-4e72-9b0a-3355e950f0ac">
      <Value>12</Value>
      <Value>4</Value>
      <Value>31</Value>
      <Value>79</Value>
    </TaxCatchAll>
    <lcf76f155ced4ddcb4097134ff3c332f xmlns="cc5c7de6-d9b3-479e-9b7d-f87db143529c">
      <Terms xmlns="http://schemas.microsoft.com/office/infopath/2007/PartnerControls"/>
    </lcf76f155ced4ddcb4097134ff3c332f>
    <bbeac6f7a115480c836b04f31f751f79 xmlns="f9c9f28d-4059-4e72-9b0a-3355e950f0ac">
      <Terms xmlns="http://schemas.microsoft.com/office/infopath/2007/PartnerControls">
        <TermInfo xmlns="http://schemas.microsoft.com/office/infopath/2007/PartnerControls">
          <TermName xmlns="http://schemas.microsoft.com/office/infopath/2007/PartnerControls">OFFICIAL:Sensitive</TermName>
          <TermId xmlns="http://schemas.microsoft.com/office/infopath/2007/PartnerControls">92ecd0c5-78b3-45d0-8fcd-907c8033822d</TermId>
        </TermInfo>
      </Terms>
    </bbeac6f7a115480c836b04f31f751f79>
    <hfc0d7417fa54d26b751730a7522ec9d xmlns="f9c9f28d-4059-4e72-9b0a-3355e950f0ac">
      <Terms xmlns="http://schemas.microsoft.com/office/infopath/2007/PartnerControls">
        <TermInfo xmlns="http://schemas.microsoft.com/office/infopath/2007/PartnerControls">
          <TermName xmlns="http://schemas.microsoft.com/office/infopath/2007/PartnerControls">Media Documents</TermName>
          <TermId xmlns="http://schemas.microsoft.com/office/infopath/2007/PartnerControls">0088157a-b6f6-4ee4-9122-669498638ad7</TermId>
        </TermInfo>
      </Terms>
    </hfc0d7417fa54d26b751730a7522ec9d>
    <h10d7615762543de9548f29efab1d0c4 xmlns="f9c9f28d-4059-4e72-9b0a-3355e950f0ac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Communication</TermName>
          <TermId xmlns="http://schemas.microsoft.com/office/infopath/2007/PartnerControls">ca311251-bb32-4cdb-9cc9-6adffed2a721</TermId>
        </TermInfo>
      </Terms>
    </h10d7615762543de9548f29efab1d0c4>
    <lf74d18904fe428baeca656336ef2160 xmlns="f9c9f28d-4059-4e72-9b0a-3355e950f0ac">
      <Terms xmlns="http://schemas.microsoft.com/office/infopath/2007/PartnerControls">
        <TermInfo xmlns="http://schemas.microsoft.com/office/infopath/2007/PartnerControls">
          <TermName xmlns="http://schemas.microsoft.com/office/infopath/2007/PartnerControls">2024</TermName>
          <TermId xmlns="http://schemas.microsoft.com/office/infopath/2007/PartnerControls">70ee4d59-d4b0-4608-b68e-ee50b8af5e99</TermId>
        </TermInfo>
      </Terms>
    </lf74d18904fe428baeca656336ef2160>
    <Comment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AAC941F6733D4194B54E3CA973CDB8" ma:contentTypeVersion="20" ma:contentTypeDescription="Create a new document." ma:contentTypeScope="" ma:versionID="9f2012178b571f6a12e5fe452e790b9c">
  <xsd:schema xmlns:xsd="http://www.w3.org/2001/XMLSchema" xmlns:xs="http://www.w3.org/2001/XMLSchema" xmlns:p="http://schemas.microsoft.com/office/2006/metadata/properties" xmlns:ns1="http://schemas.microsoft.com/sharepoint/v3" xmlns:ns2="f9c9f28d-4059-4e72-9b0a-3355e950f0ac" xmlns:ns3="cc5c7de6-d9b3-479e-9b7d-f87db143529c" targetNamespace="http://schemas.microsoft.com/office/2006/metadata/properties" ma:root="true" ma:fieldsID="7ae0e6d71fcdf86a5edfae650eb525b6" ns1:_="" ns2:_="" ns3:_="">
    <xsd:import namespace="http://schemas.microsoft.com/sharepoint/v3"/>
    <xsd:import namespace="f9c9f28d-4059-4e72-9b0a-3355e950f0ac"/>
    <xsd:import namespace="cc5c7de6-d9b3-479e-9b7d-f87db143529c"/>
    <xsd:element name="properties">
      <xsd:complexType>
        <xsd:sequence>
          <xsd:element name="documentManagement">
            <xsd:complexType>
              <xsd:all>
                <xsd:element ref="ns2:hfc0d7417fa54d26b751730a7522ec9d" minOccurs="0"/>
                <xsd:element ref="ns2:TaxCatchAll" minOccurs="0"/>
                <xsd:element ref="ns2:h10d7615762543de9548f29efab1d0c4" minOccurs="0"/>
                <xsd:element ref="ns2:bbeac6f7a115480c836b04f31f751f79" minOccurs="0"/>
                <xsd:element ref="ns2:lf74d18904fe428baeca656336ef2160" minOccurs="0"/>
                <xsd:element ref="ns1:Comments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lcf76f155ced4ddcb4097134ff3c332f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Comments" ma:index="17" nillable="true" ma:displayName="Comments" ma:internalName="Comments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c9f28d-4059-4e72-9b0a-3355e950f0ac" elementFormDefault="qualified">
    <xsd:import namespace="http://schemas.microsoft.com/office/2006/documentManagement/types"/>
    <xsd:import namespace="http://schemas.microsoft.com/office/infopath/2007/PartnerControls"/>
    <xsd:element name="hfc0d7417fa54d26b751730a7522ec9d" ma:index="9" ma:taxonomy="true" ma:internalName="hfc0d7417fa54d26b751730a7522ec9d" ma:taxonomyFieldName="Stratus_DocumentType" ma:displayName="Document Type" ma:fieldId="{1fc0d741-7fa5-4d26-b751-730a7522ec9d}" ma:sspId="b6206a2c-5ee7-4d50-b3ee-2668e744af9d" ma:termSetId="988248fe-9e4c-4dbd-93c7-83e60647dfa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74494baf-b2f8-412e-a937-8c99c17ef072}" ma:internalName="TaxCatchAll" ma:showField="CatchAllData" ma:web="f9c9f28d-4059-4e72-9b0a-3355e950f0a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10d7615762543de9548f29efab1d0c4" ma:index="12" nillable="true" ma:taxonomy="true" ma:internalName="h10d7615762543de9548f29efab1d0c4" ma:taxonomyFieldName="Stratus_WorkActivity" ma:displayName="Work Activity" ma:fieldId="{110d7615-7625-43de-9548-f29efab1d0c4}" ma:sspId="b6206a2c-5ee7-4d50-b3ee-2668e744af9d" ma:termSetId="37573e98-7115-49e8-b54b-ceee115a914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beac6f7a115480c836b04f31f751f79" ma:index="14" ma:taxonomy="true" ma:internalName="bbeac6f7a115480c836b04f31f751f79" ma:taxonomyFieldName="Stratus_SecurityClassification" ma:displayName="Security Classification" ma:fieldId="{bbeac6f7-a115-480c-836b-04f31f751f79}" ma:sspId="b6206a2c-5ee7-4d50-b3ee-2668e744af9d" ma:termSetId="4e44dabb-2ab0-4d6c-970e-3d57b9f48e0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f74d18904fe428baeca656336ef2160" ma:index="16" nillable="true" ma:taxonomy="true" ma:internalName="lf74d18904fe428baeca656336ef2160" ma:taxonomyFieldName="Stratus_Year" ma:displayName="Year" ma:fieldId="{5f74d189-04fe-428b-aeca-656336ef2160}" ma:sspId="b6206a2c-5ee7-4d50-b3ee-2668e744af9d" ma:termSetId="519f67bf-e7ac-413a-9b70-b55ecf9bb313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5c7de6-d9b3-479e-9b7d-f87db14352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b6206a2c-5ee7-4d50-b3ee-2668e744af9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B98C3C-CE7B-4F77-9E56-617994479227}">
  <ds:schemaRefs>
    <ds:schemaRef ds:uri="http://schemas.microsoft.com/office/infopath/2007/PartnerControls"/>
    <ds:schemaRef ds:uri="http://schemas.microsoft.com/sharepoint/v3"/>
    <ds:schemaRef ds:uri="http://purl.org/dc/elements/1.1/"/>
    <ds:schemaRef ds:uri="http://www.w3.org/XML/1998/namespace"/>
    <ds:schemaRef ds:uri="http://schemas.microsoft.com/office/2006/metadata/properties"/>
    <ds:schemaRef ds:uri="f9c9f28d-4059-4e72-9b0a-3355e950f0ac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cc5c7de6-d9b3-479e-9b7d-f87db143529c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3BDE8D2-0A02-47A7-9131-106680E9B2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729B50-9908-42A0-8057-D0DB77D5EB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9c9f28d-4059-4e72-9b0a-3355e950f0ac"/>
    <ds:schemaRef ds:uri="cc5c7de6-d9b3-479e-9b7d-f87db143529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ce1483ae-17d1-40b0-9515-e03b22939689}" enabled="1" method="Standard" siteId="{8f73f427-32e5-4a3b-8d42-b369b956a96b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1166</TotalTime>
  <Words>565</Words>
  <Application>Microsoft Office PowerPoint</Application>
  <PresentationFormat>Widescreen</PresentationFormat>
  <Paragraphs>55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Aptos</vt:lpstr>
      <vt:lpstr>Aptos Display</vt:lpstr>
      <vt:lpstr>Arial</vt:lpstr>
      <vt:lpstr>Arial,Sans-Serif</vt:lpstr>
      <vt:lpstr>Calibri</vt:lpstr>
      <vt:lpstr>Public Sans</vt:lpstr>
      <vt:lpstr>Times New Roman</vt:lpstr>
      <vt:lpstr>office theme</vt:lpstr>
      <vt:lpstr>Critical Technologies  Challenge Program</vt:lpstr>
      <vt:lpstr>Up to $36 million to solve Australia’s  most significant national challenges </vt:lpstr>
      <vt:lpstr>How is the funding allocated?</vt:lpstr>
      <vt:lpstr>What are the challenges for Round 2? </vt:lpstr>
      <vt:lpstr>How do I apply to Round 2, Stage 1? 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Critical Technologies Challenge Program</dc:title>
  <dc:creator>DISR CTCP</dc:creator>
  <cp:lastModifiedBy>Hofsteede, Jess</cp:lastModifiedBy>
  <cp:revision>98</cp:revision>
  <dcterms:created xsi:type="dcterms:W3CDTF">2024-04-15T00:05:31Z</dcterms:created>
  <dcterms:modified xsi:type="dcterms:W3CDTF">2024-12-16T21:24:38Z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0x0101003BAAC941F6733D4194B54E3CA973CDB8</vt:lpwstr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_activity">
    <vt:lpwstr>{"FileActivityType":"6","FileActivityTimeStamp":"2024-04-15T02:10:30.310Z","FileActivityUsersOnPage":[{"DisplayName":"Nicole Sergi","Id":"nicole.sergi@rdconsulting.com.au"}],"FileActivityNavigationId":null}</vt:lpwstr>
  </property>
  <property fmtid="{D5CDD505-2E9C-101B-9397-08002B2CF9AE}" pid="7" name="TriggerFlowInfo">
    <vt:lpwstr/>
  </property>
  <property fmtid="{D5CDD505-2E9C-101B-9397-08002B2CF9AE}" pid="8" name="DocHub_Year">
    <vt:lpwstr>3848;#2024|a9509632-5de2-45f9-9fc7-c24df7848880</vt:lpwstr>
  </property>
  <property fmtid="{D5CDD505-2E9C-101B-9397-08002B2CF9AE}" pid="9" name="DocHub_DocumentType">
    <vt:lpwstr>128;#Presentation|ab805e68-7a57-486a-be81-1c5c2b6ed4f5</vt:lpwstr>
  </property>
  <property fmtid="{D5CDD505-2E9C-101B-9397-08002B2CF9AE}" pid="10" name="DocHub_SecurityClassification">
    <vt:lpwstr>1;#OFFICIAL|6106d03b-a1a0-4e30-9d91-d5e9fb4314f9</vt:lpwstr>
  </property>
  <property fmtid="{D5CDD505-2E9C-101B-9397-08002B2CF9AE}" pid="11" name="DocHub_Keywords">
    <vt:lpwstr/>
  </property>
  <property fmtid="{D5CDD505-2E9C-101B-9397-08002B2CF9AE}" pid="12" name="DocHub_NationalQuantumStrategyProjects">
    <vt:lpwstr>3833;#Critical Technology Challenge Program|2a2bf2d9-2dcd-4cf1-baae-6f3658b86890</vt:lpwstr>
  </property>
  <property fmtid="{D5CDD505-2E9C-101B-9397-08002B2CF9AE}" pid="13" name="DocHub_WorkActivity">
    <vt:lpwstr/>
  </property>
  <property fmtid="{D5CDD505-2E9C-101B-9397-08002B2CF9AE}" pid="14" name="xd_ProgID">
    <vt:lpwstr/>
  </property>
  <property fmtid="{D5CDD505-2E9C-101B-9397-08002B2CF9AE}" pid="15" name="TemplateUrl">
    <vt:lpwstr/>
  </property>
  <property fmtid="{D5CDD505-2E9C-101B-9397-08002B2CF9AE}" pid="16" name="Links">
    <vt:lpwstr>, </vt:lpwstr>
  </property>
  <property fmtid="{D5CDD505-2E9C-101B-9397-08002B2CF9AE}" pid="17" name="xd_Signature">
    <vt:bool>false</vt:bool>
  </property>
  <property fmtid="{D5CDD505-2E9C-101B-9397-08002B2CF9AE}" pid="18" name="Stratus_WorkActivity">
    <vt:lpwstr>12;#Communication|ca311251-bb32-4cdb-9cc9-6adffed2a721</vt:lpwstr>
  </property>
  <property fmtid="{D5CDD505-2E9C-101B-9397-08002B2CF9AE}" pid="19" name="Stratus_DocumentType">
    <vt:lpwstr>79;#Media Documents|0088157a-b6f6-4ee4-9122-669498638ad7</vt:lpwstr>
  </property>
  <property fmtid="{D5CDD505-2E9C-101B-9397-08002B2CF9AE}" pid="20" name="Stratus_Year">
    <vt:lpwstr>4;#2024|70ee4d59-d4b0-4608-b68e-ee50b8af5e99</vt:lpwstr>
  </property>
  <property fmtid="{D5CDD505-2E9C-101B-9397-08002B2CF9AE}" pid="21" name="Stratus_SecurityClassification">
    <vt:lpwstr>31;#OFFICIAL:Sensitive|92ecd0c5-78b3-45d0-8fcd-907c8033822d</vt:lpwstr>
  </property>
</Properties>
</file>